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algn="l" rtl="0" fontAlgn="base">
      <a:spcBef>
        <a:spcPct val="0"/>
      </a:spcBef>
      <a:spcAft>
        <a:spcPct val="0"/>
      </a:spcAft>
      <a:defRPr sz="2143" kern="1200">
        <a:solidFill>
          <a:schemeClr val="tx1"/>
        </a:solidFill>
        <a:latin typeface="Arial" charset="0"/>
        <a:ea typeface="+mn-ea"/>
        <a:cs typeface="+mn-cs"/>
      </a:defRPr>
    </a:lvl1pPr>
    <a:lvl2pPr marL="326532" algn="l" rtl="0" fontAlgn="base">
      <a:spcBef>
        <a:spcPct val="0"/>
      </a:spcBef>
      <a:spcAft>
        <a:spcPct val="0"/>
      </a:spcAft>
      <a:defRPr sz="2143" kern="1200">
        <a:solidFill>
          <a:schemeClr val="tx1"/>
        </a:solidFill>
        <a:latin typeface="Arial" charset="0"/>
        <a:ea typeface="+mn-ea"/>
        <a:cs typeface="+mn-cs"/>
      </a:defRPr>
    </a:lvl2pPr>
    <a:lvl3pPr marL="653064" algn="l" rtl="0" fontAlgn="base">
      <a:spcBef>
        <a:spcPct val="0"/>
      </a:spcBef>
      <a:spcAft>
        <a:spcPct val="0"/>
      </a:spcAft>
      <a:defRPr sz="2143" kern="1200">
        <a:solidFill>
          <a:schemeClr val="tx1"/>
        </a:solidFill>
        <a:latin typeface="Arial" charset="0"/>
        <a:ea typeface="+mn-ea"/>
        <a:cs typeface="+mn-cs"/>
      </a:defRPr>
    </a:lvl3pPr>
    <a:lvl4pPr marL="979597" algn="l" rtl="0" fontAlgn="base">
      <a:spcBef>
        <a:spcPct val="0"/>
      </a:spcBef>
      <a:spcAft>
        <a:spcPct val="0"/>
      </a:spcAft>
      <a:defRPr sz="2143" kern="1200">
        <a:solidFill>
          <a:schemeClr val="tx1"/>
        </a:solidFill>
        <a:latin typeface="Arial" charset="0"/>
        <a:ea typeface="+mn-ea"/>
        <a:cs typeface="+mn-cs"/>
      </a:defRPr>
    </a:lvl4pPr>
    <a:lvl5pPr marL="1306129" algn="l" rtl="0" fontAlgn="base">
      <a:spcBef>
        <a:spcPct val="0"/>
      </a:spcBef>
      <a:spcAft>
        <a:spcPct val="0"/>
      </a:spcAft>
      <a:defRPr sz="2143" kern="1200">
        <a:solidFill>
          <a:schemeClr val="tx1"/>
        </a:solidFill>
        <a:latin typeface="Arial" charset="0"/>
        <a:ea typeface="+mn-ea"/>
        <a:cs typeface="+mn-cs"/>
      </a:defRPr>
    </a:lvl5pPr>
    <a:lvl6pPr marL="1632661" algn="l" defTabSz="653064" rtl="0" eaLnBrk="1" latinLnBrk="0" hangingPunct="1">
      <a:defRPr sz="2143" kern="1200">
        <a:solidFill>
          <a:schemeClr val="tx1"/>
        </a:solidFill>
        <a:latin typeface="Arial" charset="0"/>
        <a:ea typeface="+mn-ea"/>
        <a:cs typeface="+mn-cs"/>
      </a:defRPr>
    </a:lvl6pPr>
    <a:lvl7pPr marL="1959193" algn="l" defTabSz="653064" rtl="0" eaLnBrk="1" latinLnBrk="0" hangingPunct="1">
      <a:defRPr sz="2143" kern="1200">
        <a:solidFill>
          <a:schemeClr val="tx1"/>
        </a:solidFill>
        <a:latin typeface="Arial" charset="0"/>
        <a:ea typeface="+mn-ea"/>
        <a:cs typeface="+mn-cs"/>
      </a:defRPr>
    </a:lvl7pPr>
    <a:lvl8pPr marL="2285726" algn="l" defTabSz="653064" rtl="0" eaLnBrk="1" latinLnBrk="0" hangingPunct="1">
      <a:defRPr sz="2143" kern="1200">
        <a:solidFill>
          <a:schemeClr val="tx1"/>
        </a:solidFill>
        <a:latin typeface="Arial" charset="0"/>
        <a:ea typeface="+mn-ea"/>
        <a:cs typeface="+mn-cs"/>
      </a:defRPr>
    </a:lvl8pPr>
    <a:lvl9pPr marL="2612258" algn="l" defTabSz="653064" rtl="0" eaLnBrk="1" latinLnBrk="0" hangingPunct="1">
      <a:defRPr sz="2143"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5F5F5F"/>
    <a:srgbClr val="669900"/>
    <a:srgbClr val="F2FADC"/>
    <a:srgbClr val="E7F2CA"/>
    <a:srgbClr val="F8F8F8"/>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267" autoAdjust="0"/>
  </p:normalViewPr>
  <p:slideViewPr>
    <p:cSldViewPr>
      <p:cViewPr>
        <p:scale>
          <a:sx n="70" d="100"/>
          <a:sy n="70" d="100"/>
        </p:scale>
        <p:origin x="-9205" y="-5784"/>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C7FF369-15CD-4AE8-AD6F-0DD9E71D983D}" type="slidenum">
              <a:rPr lang="en-US"/>
              <a:pPr>
                <a:defRPr/>
              </a:pPr>
              <a:t>‹#›</a:t>
            </a:fld>
            <a:endParaRPr lang="en-US"/>
          </a:p>
        </p:txBody>
      </p:sp>
    </p:spTree>
    <p:extLst>
      <p:ext uri="{BB962C8B-B14F-4D97-AF65-F5344CB8AC3E}">
        <p14:creationId xmlns:p14="http://schemas.microsoft.com/office/powerpoint/2010/main" val="1115986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57" kern="1200">
        <a:solidFill>
          <a:schemeClr val="tx1"/>
        </a:solidFill>
        <a:latin typeface="Arial" charset="0"/>
        <a:ea typeface="+mn-ea"/>
        <a:cs typeface="+mn-cs"/>
      </a:defRPr>
    </a:lvl1pPr>
    <a:lvl2pPr marL="326532" algn="l" rtl="0" eaLnBrk="0" fontAlgn="base" hangingPunct="0">
      <a:spcBef>
        <a:spcPct val="30000"/>
      </a:spcBef>
      <a:spcAft>
        <a:spcPct val="0"/>
      </a:spcAft>
      <a:defRPr sz="857" kern="1200">
        <a:solidFill>
          <a:schemeClr val="tx1"/>
        </a:solidFill>
        <a:latin typeface="Arial" charset="0"/>
        <a:ea typeface="+mn-ea"/>
        <a:cs typeface="+mn-cs"/>
      </a:defRPr>
    </a:lvl2pPr>
    <a:lvl3pPr marL="653064" algn="l" rtl="0" eaLnBrk="0" fontAlgn="base" hangingPunct="0">
      <a:spcBef>
        <a:spcPct val="30000"/>
      </a:spcBef>
      <a:spcAft>
        <a:spcPct val="0"/>
      </a:spcAft>
      <a:defRPr sz="857" kern="1200">
        <a:solidFill>
          <a:schemeClr val="tx1"/>
        </a:solidFill>
        <a:latin typeface="Arial" charset="0"/>
        <a:ea typeface="+mn-ea"/>
        <a:cs typeface="+mn-cs"/>
      </a:defRPr>
    </a:lvl3pPr>
    <a:lvl4pPr marL="979597" algn="l" rtl="0" eaLnBrk="0" fontAlgn="base" hangingPunct="0">
      <a:spcBef>
        <a:spcPct val="30000"/>
      </a:spcBef>
      <a:spcAft>
        <a:spcPct val="0"/>
      </a:spcAft>
      <a:defRPr sz="857" kern="1200">
        <a:solidFill>
          <a:schemeClr val="tx1"/>
        </a:solidFill>
        <a:latin typeface="Arial" charset="0"/>
        <a:ea typeface="+mn-ea"/>
        <a:cs typeface="+mn-cs"/>
      </a:defRPr>
    </a:lvl4pPr>
    <a:lvl5pPr marL="1306129" algn="l" rtl="0" eaLnBrk="0" fontAlgn="base" hangingPunct="0">
      <a:spcBef>
        <a:spcPct val="30000"/>
      </a:spcBef>
      <a:spcAft>
        <a:spcPct val="0"/>
      </a:spcAft>
      <a:defRPr sz="857" kern="1200">
        <a:solidFill>
          <a:schemeClr val="tx1"/>
        </a:solidFill>
        <a:latin typeface="Arial" charset="0"/>
        <a:ea typeface="+mn-ea"/>
        <a:cs typeface="+mn-cs"/>
      </a:defRPr>
    </a:lvl5pPr>
    <a:lvl6pPr marL="1632661" algn="l" defTabSz="653064" rtl="0" eaLnBrk="1" latinLnBrk="0" hangingPunct="1">
      <a:defRPr sz="857" kern="1200">
        <a:solidFill>
          <a:schemeClr val="tx1"/>
        </a:solidFill>
        <a:latin typeface="+mn-lt"/>
        <a:ea typeface="+mn-ea"/>
        <a:cs typeface="+mn-cs"/>
      </a:defRPr>
    </a:lvl6pPr>
    <a:lvl7pPr marL="1959193" algn="l" defTabSz="653064" rtl="0" eaLnBrk="1" latinLnBrk="0" hangingPunct="1">
      <a:defRPr sz="857" kern="1200">
        <a:solidFill>
          <a:schemeClr val="tx1"/>
        </a:solidFill>
        <a:latin typeface="+mn-lt"/>
        <a:ea typeface="+mn-ea"/>
        <a:cs typeface="+mn-cs"/>
      </a:defRPr>
    </a:lvl7pPr>
    <a:lvl8pPr marL="2285726" algn="l" defTabSz="653064" rtl="0" eaLnBrk="1" latinLnBrk="0" hangingPunct="1">
      <a:defRPr sz="857" kern="1200">
        <a:solidFill>
          <a:schemeClr val="tx1"/>
        </a:solidFill>
        <a:latin typeface="+mn-lt"/>
        <a:ea typeface="+mn-ea"/>
        <a:cs typeface="+mn-cs"/>
      </a:defRPr>
    </a:lvl8pPr>
    <a:lvl9pPr marL="2612258" algn="l" defTabSz="653064" rtl="0" eaLnBrk="1" latinLnBrk="0" hangingPunct="1">
      <a:defRPr sz="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eaLnBrk="1" hangingPunct="1"/>
            <a:fld id="{C5E13FED-D575-44BD-985D-CE780F31FB99}" type="slidenum">
              <a:rPr lang="en-US" sz="1200" smtClean="0"/>
              <a:pPr eaLnBrk="1" hangingPunct="1"/>
              <a:t>1</a:t>
            </a:fld>
            <a:endParaRPr lang="en-US" sz="1200" smtClean="0"/>
          </a:p>
        </p:txBody>
      </p:sp>
      <p:sp>
        <p:nvSpPr>
          <p:cNvPr id="4099" name="Rectangle 2"/>
          <p:cNvSpPr>
            <a:spLocks noGrp="1" noRot="1" noChangeAspect="1" noChangeArrowheads="1" noTextEdit="1"/>
          </p:cNvSpPr>
          <p:nvPr>
            <p:ph type="sldImg"/>
          </p:nvPr>
        </p:nvSpPr>
        <p:spPr>
          <a:xfrm>
            <a:off x="857250" y="685800"/>
            <a:ext cx="5143500" cy="3429000"/>
          </a:xfrm>
          <a:ln/>
        </p:spPr>
      </p:sp>
      <p:sp>
        <p:nvSpPr>
          <p:cNvPr id="410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346844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2" y="6817784"/>
            <a:ext cx="27980217"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8184" y="12435417"/>
            <a:ext cx="23042033" cy="5609167"/>
          </a:xfrm>
        </p:spPr>
        <p:txBody>
          <a:bodyPr/>
          <a:lstStyle>
            <a:lvl1pPr marL="0" indent="0" algn="ctr">
              <a:buNone/>
              <a:defRPr/>
            </a:lvl1pPr>
            <a:lvl2pPr marL="304815" indent="0" algn="ctr">
              <a:buNone/>
              <a:defRPr/>
            </a:lvl2pPr>
            <a:lvl3pPr marL="609630" indent="0" algn="ctr">
              <a:buNone/>
              <a:defRPr/>
            </a:lvl3pPr>
            <a:lvl4pPr marL="914446" indent="0" algn="ctr">
              <a:buNone/>
              <a:defRPr/>
            </a:lvl4pPr>
            <a:lvl5pPr marL="1219261" indent="0" algn="ctr">
              <a:buNone/>
              <a:defRPr/>
            </a:lvl5pPr>
            <a:lvl6pPr marL="1524076" indent="0" algn="ctr">
              <a:buNone/>
              <a:defRPr/>
            </a:lvl6pPr>
            <a:lvl7pPr marL="1828891" indent="0" algn="ctr">
              <a:buNone/>
              <a:defRPr/>
            </a:lvl7pPr>
            <a:lvl8pPr marL="2133707" indent="0" algn="ctr">
              <a:buNone/>
              <a:defRPr/>
            </a:lvl8pPr>
            <a:lvl9pPr marL="243852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CB089F-6037-4808-A5EC-726053647E7B}" type="slidenum">
              <a:rPr lang="en-US"/>
              <a:pPr>
                <a:defRPr/>
              </a:pPr>
              <a:t>‹#›</a:t>
            </a:fld>
            <a:endParaRPr lang="en-US"/>
          </a:p>
        </p:txBody>
      </p:sp>
    </p:spTree>
    <p:extLst>
      <p:ext uri="{BB962C8B-B14F-4D97-AF65-F5344CB8AC3E}">
        <p14:creationId xmlns:p14="http://schemas.microsoft.com/office/powerpoint/2010/main" val="152782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F7A044-11FD-4E27-B513-0D458FB4B05D}" type="slidenum">
              <a:rPr lang="en-US"/>
              <a:pPr>
                <a:defRPr/>
              </a:pPr>
              <a:t>‹#›</a:t>
            </a:fld>
            <a:endParaRPr lang="en-US"/>
          </a:p>
        </p:txBody>
      </p:sp>
    </p:spTree>
    <p:extLst>
      <p:ext uri="{BB962C8B-B14F-4D97-AF65-F5344CB8AC3E}">
        <p14:creationId xmlns:p14="http://schemas.microsoft.com/office/powerpoint/2010/main" val="18282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9477"/>
            <a:ext cx="7406217" cy="1872509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767" y="879477"/>
            <a:ext cx="22118109" cy="187250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A8B09D-F957-4A06-AF1F-2E1E112D5404}" type="slidenum">
              <a:rPr lang="en-US"/>
              <a:pPr>
                <a:defRPr/>
              </a:pPr>
              <a:t>‹#›</a:t>
            </a:fld>
            <a:endParaRPr lang="en-US"/>
          </a:p>
        </p:txBody>
      </p:sp>
    </p:spTree>
    <p:extLst>
      <p:ext uri="{BB962C8B-B14F-4D97-AF65-F5344CB8AC3E}">
        <p14:creationId xmlns:p14="http://schemas.microsoft.com/office/powerpoint/2010/main" val="97814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41C0E7-0C39-489E-BBEB-8384BC9D7485}" type="slidenum">
              <a:rPr lang="en-US"/>
              <a:pPr>
                <a:defRPr/>
              </a:pPr>
              <a:t>‹#›</a:t>
            </a:fld>
            <a:endParaRPr lang="en-US"/>
          </a:p>
        </p:txBody>
      </p:sp>
    </p:spTree>
    <p:extLst>
      <p:ext uri="{BB962C8B-B14F-4D97-AF65-F5344CB8AC3E}">
        <p14:creationId xmlns:p14="http://schemas.microsoft.com/office/powerpoint/2010/main" val="103360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3"/>
            <a:ext cx="27980217" cy="4358217"/>
          </a:xfrm>
        </p:spPr>
        <p:txBody>
          <a:bodyPr anchor="t"/>
          <a:lstStyle>
            <a:lvl1pPr algn="l">
              <a:defRPr sz="2667"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692"/>
            <a:ext cx="27980217" cy="4800600"/>
          </a:xfrm>
        </p:spPr>
        <p:txBody>
          <a:bodyPr anchor="b"/>
          <a:lstStyle>
            <a:lvl1pPr marL="0" indent="0">
              <a:buNone/>
              <a:defRPr sz="1333"/>
            </a:lvl1pPr>
            <a:lvl2pPr marL="304815" indent="0">
              <a:buNone/>
              <a:defRPr sz="1200"/>
            </a:lvl2pPr>
            <a:lvl3pPr marL="609630" indent="0">
              <a:buNone/>
              <a:defRPr sz="1067"/>
            </a:lvl3pPr>
            <a:lvl4pPr marL="914446" indent="0">
              <a:buNone/>
              <a:defRPr sz="933"/>
            </a:lvl4pPr>
            <a:lvl5pPr marL="1219261" indent="0">
              <a:buNone/>
              <a:defRPr sz="933"/>
            </a:lvl5pPr>
            <a:lvl6pPr marL="1524076" indent="0">
              <a:buNone/>
              <a:defRPr sz="933"/>
            </a:lvl6pPr>
            <a:lvl7pPr marL="1828891" indent="0">
              <a:buNone/>
              <a:defRPr sz="933"/>
            </a:lvl7pPr>
            <a:lvl8pPr marL="2133707" indent="0">
              <a:buNone/>
              <a:defRPr sz="933"/>
            </a:lvl8pPr>
            <a:lvl9pPr marL="2438522" indent="0">
              <a:buNone/>
              <a:defRPr sz="933"/>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1F452E-A8E4-4CE1-9655-29125E889951}" type="slidenum">
              <a:rPr lang="en-US"/>
              <a:pPr>
                <a:defRPr/>
              </a:pPr>
              <a:t>‹#›</a:t>
            </a:fld>
            <a:endParaRPr lang="en-US"/>
          </a:p>
        </p:txBody>
      </p:sp>
    </p:spTree>
    <p:extLst>
      <p:ext uri="{BB962C8B-B14F-4D97-AF65-F5344CB8AC3E}">
        <p14:creationId xmlns:p14="http://schemas.microsoft.com/office/powerpoint/2010/main" val="425258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767" y="5121277"/>
            <a:ext cx="14761634" cy="14483291"/>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0001" y="5121277"/>
            <a:ext cx="14762692" cy="14483291"/>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3D9962-47D2-455B-8692-003D58807FFA}" type="slidenum">
              <a:rPr lang="en-US"/>
              <a:pPr>
                <a:defRPr/>
              </a:pPr>
              <a:t>‹#›</a:t>
            </a:fld>
            <a:endParaRPr lang="en-US"/>
          </a:p>
        </p:txBody>
      </p:sp>
    </p:spTree>
    <p:extLst>
      <p:ext uri="{BB962C8B-B14F-4D97-AF65-F5344CB8AC3E}">
        <p14:creationId xmlns:p14="http://schemas.microsoft.com/office/powerpoint/2010/main" val="130906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709" y="878417"/>
            <a:ext cx="29626983"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709" y="4912784"/>
            <a:ext cx="14544675" cy="2046817"/>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smtClean="0"/>
              <a:t>Click to edit Master text styles</a:t>
            </a:r>
          </a:p>
        </p:txBody>
      </p:sp>
      <p:sp>
        <p:nvSpPr>
          <p:cNvPr id="4" name="Content Placeholder 3"/>
          <p:cNvSpPr>
            <a:spLocks noGrp="1"/>
          </p:cNvSpPr>
          <p:nvPr>
            <p:ph sz="half" idx="2"/>
          </p:nvPr>
        </p:nvSpPr>
        <p:spPr>
          <a:xfrm>
            <a:off x="1645709" y="6959601"/>
            <a:ext cx="14544675" cy="12643909"/>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1668" y="4912784"/>
            <a:ext cx="14551025" cy="2046817"/>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smtClean="0"/>
              <a:t>Click to edit Master text styles</a:t>
            </a:r>
          </a:p>
        </p:txBody>
      </p:sp>
      <p:sp>
        <p:nvSpPr>
          <p:cNvPr id="6" name="Content Placeholder 5"/>
          <p:cNvSpPr>
            <a:spLocks noGrp="1"/>
          </p:cNvSpPr>
          <p:nvPr>
            <p:ph sz="quarter" idx="4"/>
          </p:nvPr>
        </p:nvSpPr>
        <p:spPr>
          <a:xfrm>
            <a:off x="16721668" y="6959601"/>
            <a:ext cx="14551025" cy="12643909"/>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C449C7-2544-4411-A6D9-A7181026BEAF}" type="slidenum">
              <a:rPr lang="en-US"/>
              <a:pPr>
                <a:defRPr/>
              </a:pPr>
              <a:t>‹#›</a:t>
            </a:fld>
            <a:endParaRPr lang="en-US"/>
          </a:p>
        </p:txBody>
      </p:sp>
    </p:spTree>
    <p:extLst>
      <p:ext uri="{BB962C8B-B14F-4D97-AF65-F5344CB8AC3E}">
        <p14:creationId xmlns:p14="http://schemas.microsoft.com/office/powerpoint/2010/main" val="356088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E03D6AC-E1AB-4462-989E-5A0865C23D2A}" type="slidenum">
              <a:rPr lang="en-US"/>
              <a:pPr>
                <a:defRPr/>
              </a:pPr>
              <a:t>‹#›</a:t>
            </a:fld>
            <a:endParaRPr lang="en-US"/>
          </a:p>
        </p:txBody>
      </p:sp>
    </p:spTree>
    <p:extLst>
      <p:ext uri="{BB962C8B-B14F-4D97-AF65-F5344CB8AC3E}">
        <p14:creationId xmlns:p14="http://schemas.microsoft.com/office/powerpoint/2010/main" val="397397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ABF8EBA-EBC0-4AA1-85C3-834763B2AA78}" type="slidenum">
              <a:rPr lang="en-US"/>
              <a:pPr>
                <a:defRPr/>
              </a:pPr>
              <a:t>‹#›</a:t>
            </a:fld>
            <a:endParaRPr lang="en-US"/>
          </a:p>
        </p:txBody>
      </p:sp>
    </p:spTree>
    <p:extLst>
      <p:ext uri="{BB962C8B-B14F-4D97-AF65-F5344CB8AC3E}">
        <p14:creationId xmlns:p14="http://schemas.microsoft.com/office/powerpoint/2010/main" val="377869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09" y="874184"/>
            <a:ext cx="10829925" cy="3717925"/>
          </a:xfrm>
        </p:spPr>
        <p:txBody>
          <a:bodyPr anchor="b"/>
          <a:lstStyle>
            <a:lvl1pPr algn="l">
              <a:defRPr sz="1333" b="1"/>
            </a:lvl1pPr>
          </a:lstStyle>
          <a:p>
            <a:r>
              <a:rPr lang="en-US" smtClean="0"/>
              <a:t>Click to edit Master title style</a:t>
            </a:r>
            <a:endParaRPr lang="en-US"/>
          </a:p>
        </p:txBody>
      </p:sp>
      <p:sp>
        <p:nvSpPr>
          <p:cNvPr id="3" name="Content Placeholder 2"/>
          <p:cNvSpPr>
            <a:spLocks noGrp="1"/>
          </p:cNvSpPr>
          <p:nvPr>
            <p:ph idx="1"/>
          </p:nvPr>
        </p:nvSpPr>
        <p:spPr>
          <a:xfrm>
            <a:off x="12870392" y="874184"/>
            <a:ext cx="18402300" cy="1872932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709" y="4592109"/>
            <a:ext cx="10829925" cy="15011400"/>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2F5167-8CBC-4FF1-941C-FB4C9DC0C8D7}" type="slidenum">
              <a:rPr lang="en-US"/>
              <a:pPr>
                <a:defRPr/>
              </a:pPr>
              <a:t>‹#›</a:t>
            </a:fld>
            <a:endParaRPr lang="en-US"/>
          </a:p>
        </p:txBody>
      </p:sp>
    </p:spTree>
    <p:extLst>
      <p:ext uri="{BB962C8B-B14F-4D97-AF65-F5344CB8AC3E}">
        <p14:creationId xmlns:p14="http://schemas.microsoft.com/office/powerpoint/2010/main" val="304515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59" y="15361710"/>
            <a:ext cx="19750617" cy="1813983"/>
          </a:xfrm>
        </p:spPr>
        <p:txBody>
          <a:bodyPr anchor="b"/>
          <a:lstStyle>
            <a:lvl1pPr algn="l">
              <a:defRPr sz="1333" b="1"/>
            </a:lvl1pPr>
          </a:lstStyle>
          <a:p>
            <a:r>
              <a:rPr lang="en-US" smtClean="0"/>
              <a:t>Click to edit Master title style</a:t>
            </a:r>
            <a:endParaRPr lang="en-US"/>
          </a:p>
        </p:txBody>
      </p:sp>
      <p:sp>
        <p:nvSpPr>
          <p:cNvPr id="3" name="Picture Placeholder 2"/>
          <p:cNvSpPr>
            <a:spLocks noGrp="1"/>
          </p:cNvSpPr>
          <p:nvPr>
            <p:ph type="pic" idx="1"/>
          </p:nvPr>
        </p:nvSpPr>
        <p:spPr>
          <a:xfrm>
            <a:off x="6452659" y="1961093"/>
            <a:ext cx="19750617" cy="13166725"/>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pPr lvl="0"/>
            <a:endParaRPr lang="en-US" noProof="0" smtClean="0"/>
          </a:p>
        </p:txBody>
      </p:sp>
      <p:sp>
        <p:nvSpPr>
          <p:cNvPr id="4" name="Text Placeholder 3"/>
          <p:cNvSpPr>
            <a:spLocks noGrp="1"/>
          </p:cNvSpPr>
          <p:nvPr>
            <p:ph type="body" sz="half" idx="2"/>
          </p:nvPr>
        </p:nvSpPr>
        <p:spPr>
          <a:xfrm>
            <a:off x="6452659" y="17175693"/>
            <a:ext cx="19750617" cy="257492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629D8C-964D-4531-AEEF-CACEBA47F0D9}" type="slidenum">
              <a:rPr lang="en-US"/>
              <a:pPr>
                <a:defRPr/>
              </a:pPr>
              <a:t>‹#›</a:t>
            </a:fld>
            <a:endParaRPr lang="en-US"/>
          </a:p>
        </p:txBody>
      </p:sp>
    </p:spTree>
    <p:extLst>
      <p:ext uri="{BB962C8B-B14F-4D97-AF65-F5344CB8AC3E}">
        <p14:creationId xmlns:p14="http://schemas.microsoft.com/office/powerpoint/2010/main" val="119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635" y="879475"/>
            <a:ext cx="29626322"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46635" y="5121276"/>
            <a:ext cx="29626322" cy="14483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46635" y="19985567"/>
            <a:ext cx="7680722"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defTabSz="3135999">
              <a:defRPr sz="4800"/>
            </a:lvl1pPr>
          </a:lstStyle>
          <a:p>
            <a:pPr>
              <a:defRPr/>
            </a:pPr>
            <a:endParaRPr lang="en-US"/>
          </a:p>
        </p:txBody>
      </p:sp>
      <p:sp>
        <p:nvSpPr>
          <p:cNvPr id="1029" name="Rectangle 5"/>
          <p:cNvSpPr>
            <a:spLocks noGrp="1" noChangeArrowheads="1"/>
          </p:cNvSpPr>
          <p:nvPr>
            <p:ph type="ftr" sz="quarter" idx="3"/>
          </p:nvPr>
        </p:nvSpPr>
        <p:spPr bwMode="auto">
          <a:xfrm>
            <a:off x="11247835" y="19985567"/>
            <a:ext cx="10423922"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algn="ctr" defTabSz="3135999">
              <a:defRPr sz="4800"/>
            </a:lvl1pPr>
          </a:lstStyle>
          <a:p>
            <a:pPr>
              <a:defRPr/>
            </a:pPr>
            <a:endParaRPr lang="en-US"/>
          </a:p>
        </p:txBody>
      </p:sp>
      <p:sp>
        <p:nvSpPr>
          <p:cNvPr id="1030" name="Rectangle 6"/>
          <p:cNvSpPr>
            <a:spLocks noGrp="1" noChangeArrowheads="1"/>
          </p:cNvSpPr>
          <p:nvPr>
            <p:ph type="sldNum" sz="quarter" idx="4"/>
          </p:nvPr>
        </p:nvSpPr>
        <p:spPr bwMode="auto">
          <a:xfrm>
            <a:off x="23592235" y="19985567"/>
            <a:ext cx="7680722"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algn="r" defTabSz="3135999">
              <a:defRPr sz="4800"/>
            </a:lvl1pPr>
          </a:lstStyle>
          <a:p>
            <a:pPr>
              <a:defRPr/>
            </a:pPr>
            <a:fld id="{7920789E-004F-4528-BD99-83C2E37E87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999" rtl="0" eaLnBrk="0" fontAlgn="base" hangingPunct="0">
        <a:spcBef>
          <a:spcPct val="0"/>
        </a:spcBef>
        <a:spcAft>
          <a:spcPct val="0"/>
        </a:spcAft>
        <a:defRPr sz="15134">
          <a:solidFill>
            <a:schemeClr val="tx2"/>
          </a:solidFill>
          <a:latin typeface="+mj-lt"/>
          <a:ea typeface="+mj-ea"/>
          <a:cs typeface="+mj-cs"/>
        </a:defRPr>
      </a:lvl1pPr>
      <a:lvl2pPr algn="ctr" defTabSz="3135999" rtl="0" eaLnBrk="0" fontAlgn="base" hangingPunct="0">
        <a:spcBef>
          <a:spcPct val="0"/>
        </a:spcBef>
        <a:spcAft>
          <a:spcPct val="0"/>
        </a:spcAft>
        <a:defRPr sz="15134">
          <a:solidFill>
            <a:schemeClr val="tx2"/>
          </a:solidFill>
          <a:latin typeface="Arial" charset="0"/>
        </a:defRPr>
      </a:lvl2pPr>
      <a:lvl3pPr algn="ctr" defTabSz="3135999" rtl="0" eaLnBrk="0" fontAlgn="base" hangingPunct="0">
        <a:spcBef>
          <a:spcPct val="0"/>
        </a:spcBef>
        <a:spcAft>
          <a:spcPct val="0"/>
        </a:spcAft>
        <a:defRPr sz="15134">
          <a:solidFill>
            <a:schemeClr val="tx2"/>
          </a:solidFill>
          <a:latin typeface="Arial" charset="0"/>
        </a:defRPr>
      </a:lvl3pPr>
      <a:lvl4pPr algn="ctr" defTabSz="3135999" rtl="0" eaLnBrk="0" fontAlgn="base" hangingPunct="0">
        <a:spcBef>
          <a:spcPct val="0"/>
        </a:spcBef>
        <a:spcAft>
          <a:spcPct val="0"/>
        </a:spcAft>
        <a:defRPr sz="15134">
          <a:solidFill>
            <a:schemeClr val="tx2"/>
          </a:solidFill>
          <a:latin typeface="Arial" charset="0"/>
        </a:defRPr>
      </a:lvl4pPr>
      <a:lvl5pPr algn="ctr" defTabSz="3135999" rtl="0" eaLnBrk="0" fontAlgn="base" hangingPunct="0">
        <a:spcBef>
          <a:spcPct val="0"/>
        </a:spcBef>
        <a:spcAft>
          <a:spcPct val="0"/>
        </a:spcAft>
        <a:defRPr sz="15134">
          <a:solidFill>
            <a:schemeClr val="tx2"/>
          </a:solidFill>
          <a:latin typeface="Arial" charset="0"/>
        </a:defRPr>
      </a:lvl5pPr>
      <a:lvl6pPr marL="304815" algn="ctr" defTabSz="3135999" rtl="0" fontAlgn="base">
        <a:spcBef>
          <a:spcPct val="0"/>
        </a:spcBef>
        <a:spcAft>
          <a:spcPct val="0"/>
        </a:spcAft>
        <a:defRPr sz="15134">
          <a:solidFill>
            <a:schemeClr val="tx2"/>
          </a:solidFill>
          <a:latin typeface="Arial" charset="0"/>
        </a:defRPr>
      </a:lvl6pPr>
      <a:lvl7pPr marL="609630" algn="ctr" defTabSz="3135999" rtl="0" fontAlgn="base">
        <a:spcBef>
          <a:spcPct val="0"/>
        </a:spcBef>
        <a:spcAft>
          <a:spcPct val="0"/>
        </a:spcAft>
        <a:defRPr sz="15134">
          <a:solidFill>
            <a:schemeClr val="tx2"/>
          </a:solidFill>
          <a:latin typeface="Arial" charset="0"/>
        </a:defRPr>
      </a:lvl7pPr>
      <a:lvl8pPr marL="914446" algn="ctr" defTabSz="3135999" rtl="0" fontAlgn="base">
        <a:spcBef>
          <a:spcPct val="0"/>
        </a:spcBef>
        <a:spcAft>
          <a:spcPct val="0"/>
        </a:spcAft>
        <a:defRPr sz="15134">
          <a:solidFill>
            <a:schemeClr val="tx2"/>
          </a:solidFill>
          <a:latin typeface="Arial" charset="0"/>
        </a:defRPr>
      </a:lvl8pPr>
      <a:lvl9pPr marL="1219261" algn="ctr" defTabSz="3135999" rtl="0" fontAlgn="base">
        <a:spcBef>
          <a:spcPct val="0"/>
        </a:spcBef>
        <a:spcAft>
          <a:spcPct val="0"/>
        </a:spcAft>
        <a:defRPr sz="15134">
          <a:solidFill>
            <a:schemeClr val="tx2"/>
          </a:solidFill>
          <a:latin typeface="Arial" charset="0"/>
        </a:defRPr>
      </a:lvl9pPr>
    </p:titleStyle>
    <p:bodyStyle>
      <a:lvl1pPr marL="1176926" indent="-1176926" algn="l" defTabSz="3135999" rtl="0" eaLnBrk="0" fontAlgn="base" hangingPunct="0">
        <a:spcBef>
          <a:spcPct val="20000"/>
        </a:spcBef>
        <a:spcAft>
          <a:spcPct val="0"/>
        </a:spcAft>
        <a:buChar char="•"/>
        <a:defRPr sz="11001">
          <a:solidFill>
            <a:schemeClr val="tx1"/>
          </a:solidFill>
          <a:latin typeface="+mn-lt"/>
          <a:ea typeface="+mn-ea"/>
          <a:cs typeface="+mn-cs"/>
        </a:defRPr>
      </a:lvl1pPr>
      <a:lvl2pPr marL="2548594" indent="-981124" algn="l" defTabSz="3135999" rtl="0" eaLnBrk="0" fontAlgn="base" hangingPunct="0">
        <a:spcBef>
          <a:spcPct val="20000"/>
        </a:spcBef>
        <a:spcAft>
          <a:spcPct val="0"/>
        </a:spcAft>
        <a:buChar char="–"/>
        <a:defRPr sz="9600">
          <a:solidFill>
            <a:schemeClr val="tx1"/>
          </a:solidFill>
          <a:latin typeface="+mn-lt"/>
        </a:defRPr>
      </a:lvl2pPr>
      <a:lvl3pPr marL="3920263" indent="-784265" algn="l" defTabSz="3135999" rtl="0" eaLnBrk="0" fontAlgn="base" hangingPunct="0">
        <a:spcBef>
          <a:spcPct val="20000"/>
        </a:spcBef>
        <a:spcAft>
          <a:spcPct val="0"/>
        </a:spcAft>
        <a:buChar char="•"/>
        <a:defRPr sz="8200">
          <a:solidFill>
            <a:schemeClr val="tx1"/>
          </a:solidFill>
          <a:latin typeface="+mn-lt"/>
        </a:defRPr>
      </a:lvl3pPr>
      <a:lvl4pPr marL="5486674" indent="-784265" algn="l" defTabSz="3135999" rtl="0" eaLnBrk="0" fontAlgn="base" hangingPunct="0">
        <a:spcBef>
          <a:spcPct val="20000"/>
        </a:spcBef>
        <a:spcAft>
          <a:spcPct val="0"/>
        </a:spcAft>
        <a:buChar char="–"/>
        <a:defRPr sz="6934">
          <a:solidFill>
            <a:schemeClr val="tx1"/>
          </a:solidFill>
          <a:latin typeface="+mn-lt"/>
        </a:defRPr>
      </a:lvl4pPr>
      <a:lvl5pPr marL="7054145" indent="-783206" algn="l" defTabSz="3135999" rtl="0" eaLnBrk="0" fontAlgn="base" hangingPunct="0">
        <a:spcBef>
          <a:spcPct val="20000"/>
        </a:spcBef>
        <a:spcAft>
          <a:spcPct val="0"/>
        </a:spcAft>
        <a:buChar char="»"/>
        <a:defRPr sz="6934">
          <a:solidFill>
            <a:schemeClr val="tx1"/>
          </a:solidFill>
          <a:latin typeface="+mn-lt"/>
        </a:defRPr>
      </a:lvl5pPr>
      <a:lvl6pPr marL="7358960" indent="-783206" algn="l" defTabSz="3135999" rtl="0" fontAlgn="base">
        <a:spcBef>
          <a:spcPct val="20000"/>
        </a:spcBef>
        <a:spcAft>
          <a:spcPct val="0"/>
        </a:spcAft>
        <a:buChar char="»"/>
        <a:defRPr sz="6934">
          <a:solidFill>
            <a:schemeClr val="tx1"/>
          </a:solidFill>
          <a:latin typeface="+mn-lt"/>
        </a:defRPr>
      </a:lvl6pPr>
      <a:lvl7pPr marL="7663775" indent="-783206" algn="l" defTabSz="3135999" rtl="0" fontAlgn="base">
        <a:spcBef>
          <a:spcPct val="20000"/>
        </a:spcBef>
        <a:spcAft>
          <a:spcPct val="0"/>
        </a:spcAft>
        <a:buChar char="»"/>
        <a:defRPr sz="6934">
          <a:solidFill>
            <a:schemeClr val="tx1"/>
          </a:solidFill>
          <a:latin typeface="+mn-lt"/>
        </a:defRPr>
      </a:lvl7pPr>
      <a:lvl8pPr marL="7968590" indent="-783206" algn="l" defTabSz="3135999" rtl="0" fontAlgn="base">
        <a:spcBef>
          <a:spcPct val="20000"/>
        </a:spcBef>
        <a:spcAft>
          <a:spcPct val="0"/>
        </a:spcAft>
        <a:buChar char="»"/>
        <a:defRPr sz="6934">
          <a:solidFill>
            <a:schemeClr val="tx1"/>
          </a:solidFill>
          <a:latin typeface="+mn-lt"/>
        </a:defRPr>
      </a:lvl8pPr>
      <a:lvl9pPr marL="8273406" indent="-783206" algn="l" defTabSz="3135999" rtl="0" fontAlgn="base">
        <a:spcBef>
          <a:spcPct val="20000"/>
        </a:spcBef>
        <a:spcAft>
          <a:spcPct val="0"/>
        </a:spcAft>
        <a:buChar char="»"/>
        <a:defRPr sz="6934">
          <a:solidFill>
            <a:schemeClr val="tx1"/>
          </a:solidFill>
          <a:latin typeface="+mn-lt"/>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image" Target="../media/image1.gif"/><Relationship Id="rId21" Type="http://schemas.openxmlformats.org/officeDocument/2006/relationships/image" Target="../media/image18.jp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hyperlink" Target="http://ptm.asu.edu/" TargetMode="External"/><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lumMod val="20000"/>
                <a:lumOff val="80000"/>
              </a:schemeClr>
            </a:gs>
            <a:gs pos="100000">
              <a:srgbClr val="F8F8F8"/>
            </a:gs>
          </a:gsLst>
          <a:lin ang="5400000" scaled="1"/>
        </a:gra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1" y="0"/>
            <a:ext cx="32918400" cy="2906864"/>
          </a:xfrm>
          <a:prstGeom prst="rect">
            <a:avLst/>
          </a:prstGeom>
          <a:gradFill rotWithShape="0">
            <a:gsLst>
              <a:gs pos="0">
                <a:schemeClr val="accent1"/>
              </a:gs>
              <a:gs pos="50000">
                <a:schemeClr val="accent1">
                  <a:lumMod val="20000"/>
                  <a:lumOff val="80000"/>
                </a:schemeClr>
              </a:gs>
              <a:gs pos="100000">
                <a:schemeClr val="accent1"/>
              </a:gs>
            </a:gsLst>
            <a:lin ang="18900000" scaled="1"/>
          </a:gradFill>
          <a:ln w="38100">
            <a:solidFill>
              <a:schemeClr val="tx1"/>
            </a:solidFill>
            <a:miter lim="800000"/>
            <a:headEnd/>
            <a:tailEnd/>
          </a:ln>
          <a:effectLst/>
        </p:spPr>
        <p:txBody>
          <a:bodyPr lIns="91440" tIns="45720" rIns="91440" bIns="45720" anchor="ctr"/>
          <a:lstStyle/>
          <a:p>
            <a:pPr algn="ctr"/>
            <a:r>
              <a:rPr lang="en-US" sz="8000" dirty="0"/>
              <a:t>Characterizing Processors for Energy </a:t>
            </a:r>
            <a:r>
              <a:rPr lang="en-US" sz="8000" dirty="0" smtClean="0"/>
              <a:t>and Performance </a:t>
            </a:r>
            <a:r>
              <a:rPr lang="en-US" sz="8000" dirty="0"/>
              <a:t>Management</a:t>
            </a:r>
          </a:p>
          <a:p>
            <a:pPr algn="ctr"/>
            <a:r>
              <a:rPr lang="en-US" sz="5400" dirty="0" err="1">
                <a:latin typeface="Times New Roman" pitchFamily="18" charset="0"/>
                <a:cs typeface="Times New Roman" pitchFamily="18" charset="0"/>
              </a:rPr>
              <a:t>Harshit</a:t>
            </a:r>
            <a:r>
              <a:rPr lang="en-US" sz="5400" dirty="0">
                <a:latin typeface="Times New Roman" pitchFamily="18" charset="0"/>
                <a:cs typeface="Times New Roman" pitchFamily="18" charset="0"/>
              </a:rPr>
              <a:t> Goyal and </a:t>
            </a:r>
            <a:r>
              <a:rPr lang="en-US" sz="5400" dirty="0" err="1" smtClean="0">
                <a:latin typeface="Times New Roman" pitchFamily="18" charset="0"/>
                <a:cs typeface="Times New Roman" pitchFamily="18" charset="0"/>
              </a:rPr>
              <a:t>Vishwani</a:t>
            </a:r>
            <a:r>
              <a:rPr lang="en-US" sz="5400" dirty="0" smtClean="0">
                <a:latin typeface="Times New Roman" pitchFamily="18" charset="0"/>
                <a:cs typeface="Times New Roman" pitchFamily="18" charset="0"/>
              </a:rPr>
              <a:t> </a:t>
            </a:r>
            <a:r>
              <a:rPr lang="en-US" sz="5400" dirty="0">
                <a:latin typeface="Times New Roman" pitchFamily="18" charset="0"/>
                <a:cs typeface="Times New Roman" pitchFamily="18" charset="0"/>
              </a:rPr>
              <a:t>D. Agrawal</a:t>
            </a:r>
          </a:p>
          <a:p>
            <a:pPr algn="ctr" defTabSz="605498"/>
            <a:r>
              <a:rPr lang="en-US" sz="5400" dirty="0">
                <a:latin typeface="Times New Roman" pitchFamily="18" charset="0"/>
                <a:cs typeface="Times New Roman" pitchFamily="18" charset="0"/>
              </a:rPr>
              <a:t>Department of Electrical and Computer Engineering, Auburn University, Auburn, AL 36849</a:t>
            </a:r>
          </a:p>
        </p:txBody>
      </p:sp>
      <p:sp>
        <p:nvSpPr>
          <p:cNvPr id="2051" name="Rectangle 7"/>
          <p:cNvSpPr>
            <a:spLocks noChangeArrowheads="1"/>
          </p:cNvSpPr>
          <p:nvPr/>
        </p:nvSpPr>
        <p:spPr bwMode="auto">
          <a:xfrm>
            <a:off x="275264" y="3052429"/>
            <a:ext cx="8229600" cy="672182"/>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smtClean="0">
                <a:latin typeface="Gill Sans" pitchFamily="34" charset="0"/>
              </a:rPr>
              <a:t>Abstract</a:t>
            </a:r>
            <a:endParaRPr lang="en-US" sz="4800" b="1" dirty="0">
              <a:latin typeface="Gill Sans" pitchFamily="34" charset="0"/>
            </a:endParaRPr>
          </a:p>
        </p:txBody>
      </p:sp>
      <p:sp>
        <p:nvSpPr>
          <p:cNvPr id="2062" name="Text Box 402"/>
          <p:cNvSpPr txBox="1">
            <a:spLocks noChangeArrowheads="1"/>
          </p:cNvSpPr>
          <p:nvPr/>
        </p:nvSpPr>
        <p:spPr bwMode="auto">
          <a:xfrm>
            <a:off x="220855" y="3780143"/>
            <a:ext cx="8316484"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a:r>
              <a:rPr lang="en-US" sz="2600" dirty="0" smtClean="0">
                <a:latin typeface="+mn-lt"/>
                <a:cs typeface="Arial" panose="020B0604020202020204" pitchFamily="34" charset="0"/>
              </a:rPr>
              <a:t>We describe a method for power management of a processor. An Intel processor in 32nm bulk CMOS technology is used as an illustrative example. A ripple carry adder was simulated in H-spice for critical path delay, dynamic energy and static power at a wide range of supply voltages. The adder data is then scaled based on the clock frequency, supply voltage, thermal design power (TDP) and other specifications of the processor. To optimize the time and energy performance, voltage and clock frequency are determined showing 28% reduction both in execution time and energy dissipation.</a:t>
            </a:r>
            <a:endParaRPr lang="en-US" sz="2600" dirty="0">
              <a:latin typeface="+mn-lt"/>
              <a:cs typeface="Arial" panose="020B0604020202020204" pitchFamily="34" charset="0"/>
            </a:endParaRPr>
          </a:p>
        </p:txBody>
      </p:sp>
      <p:sp>
        <p:nvSpPr>
          <p:cNvPr id="399" name="Rectangle 16"/>
          <p:cNvSpPr>
            <a:spLocks noChangeArrowheads="1"/>
          </p:cNvSpPr>
          <p:nvPr/>
        </p:nvSpPr>
        <p:spPr bwMode="auto">
          <a:xfrm>
            <a:off x="8821266" y="15185058"/>
            <a:ext cx="8412480" cy="685800"/>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smtClean="0">
                <a:latin typeface="Gill Sans" pitchFamily="34" charset="0"/>
              </a:rPr>
              <a:t>Vector Selection</a:t>
            </a:r>
            <a:endParaRPr lang="en-US" sz="4400" b="1" dirty="0">
              <a:latin typeface="Gill Sans" pitchFamily="34" charset="0"/>
            </a:endParaRPr>
          </a:p>
        </p:txBody>
      </p:sp>
      <p:sp>
        <p:nvSpPr>
          <p:cNvPr id="463" name="Rectangle 18"/>
          <p:cNvSpPr>
            <a:spLocks noChangeArrowheads="1"/>
          </p:cNvSpPr>
          <p:nvPr/>
        </p:nvSpPr>
        <p:spPr bwMode="auto">
          <a:xfrm>
            <a:off x="17376731" y="15185058"/>
            <a:ext cx="8330251" cy="1303692"/>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000" b="1" dirty="0">
                <a:latin typeface="Gill Sans"/>
              </a:rPr>
              <a:t>Power Constrained and Structure </a:t>
            </a:r>
            <a:endParaRPr lang="en-US" sz="4000" b="1" dirty="0" smtClean="0">
              <a:latin typeface="Gill Sans"/>
            </a:endParaRPr>
          </a:p>
          <a:p>
            <a:pPr algn="ctr" defTabSz="3135999"/>
            <a:r>
              <a:rPr lang="en-US" sz="4000" b="1" dirty="0" smtClean="0">
                <a:latin typeface="Gill Sans"/>
              </a:rPr>
              <a:t>Constrained </a:t>
            </a:r>
            <a:r>
              <a:rPr lang="en-US" sz="4000" b="1" dirty="0">
                <a:latin typeface="Gill Sans"/>
              </a:rPr>
              <a:t>Frequencies</a:t>
            </a:r>
            <a:endParaRPr lang="en-US" sz="3800" b="1" dirty="0">
              <a:latin typeface="Gill Sans"/>
            </a:endParaRPr>
          </a:p>
        </p:txBody>
      </p:sp>
      <p:sp>
        <p:nvSpPr>
          <p:cNvPr id="7" name="Rectangle 6"/>
          <p:cNvSpPr/>
          <p:nvPr/>
        </p:nvSpPr>
        <p:spPr bwMode="auto">
          <a:xfrm>
            <a:off x="-2628" y="-585768"/>
            <a:ext cx="32918400" cy="22362885"/>
          </a:xfrm>
          <a:prstGeom prst="rect">
            <a:avLst/>
          </a:prstGeom>
          <a:noFill/>
          <a:ln w="63500" cap="flat" cmpd="sng" algn="ctr">
            <a:solidFill>
              <a:schemeClr val="tx1"/>
            </a:solidFill>
            <a:prstDash val="solid"/>
            <a:round/>
            <a:headEnd type="none" w="med" len="med"/>
            <a:tailEnd type="none" w="med" len="med"/>
          </a:ln>
          <a:effectLst/>
          <a:extLst/>
        </p:spPr>
        <p:txBody>
          <a:bodyPr vert="horz" wrap="square" lIns="60960" tIns="30480" rIns="60960" bIns="30480" numCol="1" rtlCol="0" anchor="t" anchorCtr="0" compatLnSpc="1">
            <a:prstTxWarp prst="textNoShape">
              <a:avLst/>
            </a:prstTxWarp>
          </a:bodyPr>
          <a:lstStyle/>
          <a:p>
            <a:pPr defTabSz="3135999"/>
            <a:endParaRPr lang="en-US" sz="2000"/>
          </a:p>
        </p:txBody>
      </p:sp>
      <p:cxnSp>
        <p:nvCxnSpPr>
          <p:cNvPr id="473" name="Straight Connector 472"/>
          <p:cNvCxnSpPr/>
          <p:nvPr/>
        </p:nvCxnSpPr>
        <p:spPr bwMode="auto">
          <a:xfrm>
            <a:off x="8671641" y="2906861"/>
            <a:ext cx="0" cy="18870257"/>
          </a:xfrm>
          <a:prstGeom prst="line">
            <a:avLst/>
          </a:prstGeom>
          <a:solidFill>
            <a:schemeClr val="accent1"/>
          </a:solidFill>
          <a:ln w="635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Straight Connector 127"/>
          <p:cNvCxnSpPr/>
          <p:nvPr/>
        </p:nvCxnSpPr>
        <p:spPr bwMode="auto">
          <a:xfrm>
            <a:off x="17358654" y="2906860"/>
            <a:ext cx="0" cy="18870257"/>
          </a:xfrm>
          <a:prstGeom prst="line">
            <a:avLst/>
          </a:prstGeom>
          <a:solidFill>
            <a:schemeClr val="accent1"/>
          </a:solidFill>
          <a:ln w="635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Straight Connector 128"/>
          <p:cNvCxnSpPr/>
          <p:nvPr/>
        </p:nvCxnSpPr>
        <p:spPr bwMode="auto">
          <a:xfrm>
            <a:off x="25719803" y="2906860"/>
            <a:ext cx="0" cy="18870257"/>
          </a:xfrm>
          <a:prstGeom prst="line">
            <a:avLst/>
          </a:prstGeom>
          <a:solidFill>
            <a:schemeClr val="accent1"/>
          </a:solidFill>
          <a:ln w="635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3" name="Picture 17" descr="T:\lall_shared\Auburn 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858372" y="911907"/>
            <a:ext cx="2057400" cy="1872994"/>
          </a:xfrm>
          <a:prstGeom prst="rect">
            <a:avLst/>
          </a:prstGeom>
          <a:noFill/>
          <a:extLst>
            <a:ext uri="{909E8E84-426E-40DD-AFC4-6F175D3DCCD1}">
              <a14:hiddenFill xmlns:a14="http://schemas.microsoft.com/office/drawing/2010/main">
                <a:solidFill>
                  <a:srgbClr val="FFFFFF"/>
                </a:solidFill>
              </a14:hiddenFill>
            </a:ext>
          </a:extLst>
        </p:spPr>
      </p:pic>
      <p:sp>
        <p:nvSpPr>
          <p:cNvPr id="118" name="Rectangle 7"/>
          <p:cNvSpPr>
            <a:spLocks noChangeArrowheads="1"/>
          </p:cNvSpPr>
          <p:nvPr/>
        </p:nvSpPr>
        <p:spPr bwMode="auto">
          <a:xfrm>
            <a:off x="259679" y="8725610"/>
            <a:ext cx="8138160" cy="672182"/>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smtClean="0">
                <a:latin typeface="Gill Sans" pitchFamily="34" charset="0"/>
              </a:rPr>
              <a:t>Problem Statement</a:t>
            </a:r>
            <a:endParaRPr lang="en-US" sz="4400" b="1" dirty="0">
              <a:latin typeface="Gill Sans" pitchFamily="34" charset="0"/>
            </a:endParaRPr>
          </a:p>
        </p:txBody>
      </p:sp>
      <p:sp>
        <p:nvSpPr>
          <p:cNvPr id="122" name="Content Placeholder 2"/>
          <p:cNvSpPr txBox="1">
            <a:spLocks/>
          </p:cNvSpPr>
          <p:nvPr/>
        </p:nvSpPr>
        <p:spPr bwMode="auto">
          <a:xfrm>
            <a:off x="304841" y="9348384"/>
            <a:ext cx="8063255" cy="2812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noAutofit/>
          </a:bodyPr>
          <a:lstStyle>
            <a:lvl1pPr marL="0" indent="0" algn="ctr" defTabSz="3135999" rtl="0" eaLnBrk="0" fontAlgn="base" hangingPunct="0">
              <a:spcBef>
                <a:spcPct val="20000"/>
              </a:spcBef>
              <a:spcAft>
                <a:spcPct val="0"/>
              </a:spcAft>
              <a:buNone/>
              <a:defRPr sz="11001">
                <a:solidFill>
                  <a:schemeClr val="tx1"/>
                </a:solidFill>
                <a:latin typeface="+mn-lt"/>
                <a:ea typeface="+mn-ea"/>
                <a:cs typeface="+mn-cs"/>
              </a:defRPr>
            </a:lvl1pPr>
            <a:lvl2pPr marL="304815" indent="0" algn="ctr" defTabSz="3135999" rtl="0" eaLnBrk="0" fontAlgn="base" hangingPunct="0">
              <a:spcBef>
                <a:spcPct val="20000"/>
              </a:spcBef>
              <a:spcAft>
                <a:spcPct val="0"/>
              </a:spcAft>
              <a:buNone/>
              <a:defRPr sz="9600">
                <a:solidFill>
                  <a:schemeClr val="tx1"/>
                </a:solidFill>
                <a:latin typeface="+mn-lt"/>
              </a:defRPr>
            </a:lvl2pPr>
            <a:lvl3pPr marL="609630" indent="0" algn="ctr" defTabSz="3135999" rtl="0" eaLnBrk="0" fontAlgn="base" hangingPunct="0">
              <a:spcBef>
                <a:spcPct val="20000"/>
              </a:spcBef>
              <a:spcAft>
                <a:spcPct val="0"/>
              </a:spcAft>
              <a:buNone/>
              <a:defRPr sz="8200">
                <a:solidFill>
                  <a:schemeClr val="tx1"/>
                </a:solidFill>
                <a:latin typeface="+mn-lt"/>
              </a:defRPr>
            </a:lvl3pPr>
            <a:lvl4pPr marL="914446" indent="0" algn="ctr" defTabSz="3135999" rtl="0" eaLnBrk="0" fontAlgn="base" hangingPunct="0">
              <a:spcBef>
                <a:spcPct val="20000"/>
              </a:spcBef>
              <a:spcAft>
                <a:spcPct val="0"/>
              </a:spcAft>
              <a:buNone/>
              <a:defRPr sz="6934">
                <a:solidFill>
                  <a:schemeClr val="tx1"/>
                </a:solidFill>
                <a:latin typeface="+mn-lt"/>
              </a:defRPr>
            </a:lvl4pPr>
            <a:lvl5pPr marL="1219261" indent="0" algn="ctr" defTabSz="3135999" rtl="0" eaLnBrk="0" fontAlgn="base" hangingPunct="0">
              <a:spcBef>
                <a:spcPct val="20000"/>
              </a:spcBef>
              <a:spcAft>
                <a:spcPct val="0"/>
              </a:spcAft>
              <a:buNone/>
              <a:defRPr sz="6934">
                <a:solidFill>
                  <a:schemeClr val="tx1"/>
                </a:solidFill>
                <a:latin typeface="+mn-lt"/>
              </a:defRPr>
            </a:lvl5pPr>
            <a:lvl6pPr marL="1524076" indent="0" algn="ctr" defTabSz="3135999" rtl="0" fontAlgn="base">
              <a:spcBef>
                <a:spcPct val="20000"/>
              </a:spcBef>
              <a:spcAft>
                <a:spcPct val="0"/>
              </a:spcAft>
              <a:buNone/>
              <a:defRPr sz="6934">
                <a:solidFill>
                  <a:schemeClr val="tx1"/>
                </a:solidFill>
                <a:latin typeface="+mn-lt"/>
              </a:defRPr>
            </a:lvl6pPr>
            <a:lvl7pPr marL="1828891" indent="0" algn="ctr" defTabSz="3135999" rtl="0" fontAlgn="base">
              <a:spcBef>
                <a:spcPct val="20000"/>
              </a:spcBef>
              <a:spcAft>
                <a:spcPct val="0"/>
              </a:spcAft>
              <a:buNone/>
              <a:defRPr sz="6934">
                <a:solidFill>
                  <a:schemeClr val="tx1"/>
                </a:solidFill>
                <a:latin typeface="+mn-lt"/>
              </a:defRPr>
            </a:lvl7pPr>
            <a:lvl8pPr marL="2133707" indent="0" algn="ctr" defTabSz="3135999" rtl="0" fontAlgn="base">
              <a:spcBef>
                <a:spcPct val="20000"/>
              </a:spcBef>
              <a:spcAft>
                <a:spcPct val="0"/>
              </a:spcAft>
              <a:buNone/>
              <a:defRPr sz="6934">
                <a:solidFill>
                  <a:schemeClr val="tx1"/>
                </a:solidFill>
                <a:latin typeface="+mn-lt"/>
              </a:defRPr>
            </a:lvl8pPr>
            <a:lvl9pPr marL="2438522" indent="0" algn="ctr" defTabSz="3135999" rtl="0" fontAlgn="base">
              <a:spcBef>
                <a:spcPct val="20000"/>
              </a:spcBef>
              <a:spcAft>
                <a:spcPct val="0"/>
              </a:spcAft>
              <a:buNone/>
              <a:defRPr sz="6934">
                <a:solidFill>
                  <a:schemeClr val="tx1"/>
                </a:solidFill>
                <a:latin typeface="+mn-lt"/>
              </a:defRPr>
            </a:lvl9pPr>
          </a:lstStyle>
          <a:p>
            <a:pPr marL="457200" indent="-457200" algn="just">
              <a:buFont typeface="Wingdings" panose="05000000000000000000" pitchFamily="2" charset="2"/>
              <a:buChar char="q"/>
            </a:pPr>
            <a:r>
              <a:rPr lang="en-US" sz="2400" kern="0" dirty="0" smtClean="0">
                <a:cs typeface="Arial" panose="020B0604020202020204" pitchFamily="34" charset="0"/>
              </a:rPr>
              <a:t>Obtain data on voltage, frequency and cycle efficiency of </a:t>
            </a:r>
            <a:r>
              <a:rPr lang="en-US" sz="2400" kern="0" dirty="0">
                <a:cs typeface="Arial" panose="020B0604020202020204" pitchFamily="34" charset="0"/>
              </a:rPr>
              <a:t>a</a:t>
            </a:r>
            <a:r>
              <a:rPr lang="en-US" sz="2400" kern="0" dirty="0" smtClean="0">
                <a:cs typeface="Arial" panose="020B0604020202020204" pitchFamily="34" charset="0"/>
              </a:rPr>
              <a:t> </a:t>
            </a:r>
            <a:r>
              <a:rPr lang="en-US" sz="2400" kern="0" dirty="0" smtClean="0">
                <a:cs typeface="Arial" panose="020B0604020202020204" pitchFamily="34" charset="0"/>
              </a:rPr>
              <a:t>processor for power and performance management. </a:t>
            </a:r>
          </a:p>
          <a:p>
            <a:pPr marL="457200" indent="-457200" algn="just">
              <a:buFont typeface="Wingdings" panose="05000000000000000000" pitchFamily="2" charset="2"/>
              <a:buChar char="q"/>
            </a:pPr>
            <a:r>
              <a:rPr lang="en-US" sz="2400" kern="0" dirty="0" smtClean="0">
                <a:cs typeface="Arial" panose="020B0604020202020204" pitchFamily="34" charset="0"/>
              </a:rPr>
              <a:t>Determine operating conditions (voltage and frequency) for optimal time energy operations.</a:t>
            </a:r>
          </a:p>
        </p:txBody>
      </p:sp>
      <p:sp>
        <p:nvSpPr>
          <p:cNvPr id="124" name="Rectangle 7"/>
          <p:cNvSpPr>
            <a:spLocks noChangeArrowheads="1"/>
          </p:cNvSpPr>
          <p:nvPr/>
        </p:nvSpPr>
        <p:spPr bwMode="auto">
          <a:xfrm>
            <a:off x="234307" y="12073073"/>
            <a:ext cx="8138160" cy="672182"/>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smtClean="0">
                <a:latin typeface="Gill Sans" pitchFamily="34" charset="0"/>
              </a:rPr>
              <a:t>Methodology</a:t>
            </a:r>
            <a:endParaRPr lang="en-US" sz="4400" b="1" dirty="0">
              <a:latin typeface="Gill Sans" pitchFamily="34" charset="0"/>
            </a:endParaRPr>
          </a:p>
        </p:txBody>
      </p:sp>
      <p:sp>
        <p:nvSpPr>
          <p:cNvPr id="126" name="Content Placeholder 2"/>
          <p:cNvSpPr txBox="1">
            <a:spLocks/>
          </p:cNvSpPr>
          <p:nvPr/>
        </p:nvSpPr>
        <p:spPr bwMode="auto">
          <a:xfrm>
            <a:off x="327100" y="12803291"/>
            <a:ext cx="8158707" cy="3393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normAutofit fontScale="92500" lnSpcReduction="10000"/>
          </a:bodyPr>
          <a:lstStyle>
            <a:lvl1pPr marL="0" indent="0" algn="ctr" defTabSz="3135999" rtl="0" eaLnBrk="0" fontAlgn="base" hangingPunct="0">
              <a:spcBef>
                <a:spcPct val="20000"/>
              </a:spcBef>
              <a:spcAft>
                <a:spcPct val="0"/>
              </a:spcAft>
              <a:buNone/>
              <a:defRPr sz="11001">
                <a:solidFill>
                  <a:schemeClr val="tx1"/>
                </a:solidFill>
                <a:latin typeface="+mn-lt"/>
                <a:ea typeface="+mn-ea"/>
                <a:cs typeface="+mn-cs"/>
              </a:defRPr>
            </a:lvl1pPr>
            <a:lvl2pPr marL="304815" indent="0" algn="ctr" defTabSz="3135999" rtl="0" eaLnBrk="0" fontAlgn="base" hangingPunct="0">
              <a:spcBef>
                <a:spcPct val="20000"/>
              </a:spcBef>
              <a:spcAft>
                <a:spcPct val="0"/>
              </a:spcAft>
              <a:buNone/>
              <a:defRPr sz="9600">
                <a:solidFill>
                  <a:schemeClr val="tx1"/>
                </a:solidFill>
                <a:latin typeface="+mn-lt"/>
              </a:defRPr>
            </a:lvl2pPr>
            <a:lvl3pPr marL="609630" indent="0" algn="ctr" defTabSz="3135999" rtl="0" eaLnBrk="0" fontAlgn="base" hangingPunct="0">
              <a:spcBef>
                <a:spcPct val="20000"/>
              </a:spcBef>
              <a:spcAft>
                <a:spcPct val="0"/>
              </a:spcAft>
              <a:buNone/>
              <a:defRPr sz="8200">
                <a:solidFill>
                  <a:schemeClr val="tx1"/>
                </a:solidFill>
                <a:latin typeface="+mn-lt"/>
              </a:defRPr>
            </a:lvl3pPr>
            <a:lvl4pPr marL="914446" indent="0" algn="ctr" defTabSz="3135999" rtl="0" eaLnBrk="0" fontAlgn="base" hangingPunct="0">
              <a:spcBef>
                <a:spcPct val="20000"/>
              </a:spcBef>
              <a:spcAft>
                <a:spcPct val="0"/>
              </a:spcAft>
              <a:buNone/>
              <a:defRPr sz="6934">
                <a:solidFill>
                  <a:schemeClr val="tx1"/>
                </a:solidFill>
                <a:latin typeface="+mn-lt"/>
              </a:defRPr>
            </a:lvl4pPr>
            <a:lvl5pPr marL="1219261" indent="0" algn="ctr" defTabSz="3135999" rtl="0" eaLnBrk="0" fontAlgn="base" hangingPunct="0">
              <a:spcBef>
                <a:spcPct val="20000"/>
              </a:spcBef>
              <a:spcAft>
                <a:spcPct val="0"/>
              </a:spcAft>
              <a:buNone/>
              <a:defRPr sz="6934">
                <a:solidFill>
                  <a:schemeClr val="tx1"/>
                </a:solidFill>
                <a:latin typeface="+mn-lt"/>
              </a:defRPr>
            </a:lvl5pPr>
            <a:lvl6pPr marL="1524076" indent="0" algn="ctr" defTabSz="3135999" rtl="0" fontAlgn="base">
              <a:spcBef>
                <a:spcPct val="20000"/>
              </a:spcBef>
              <a:spcAft>
                <a:spcPct val="0"/>
              </a:spcAft>
              <a:buNone/>
              <a:defRPr sz="6934">
                <a:solidFill>
                  <a:schemeClr val="tx1"/>
                </a:solidFill>
                <a:latin typeface="+mn-lt"/>
              </a:defRPr>
            </a:lvl6pPr>
            <a:lvl7pPr marL="1828891" indent="0" algn="ctr" defTabSz="3135999" rtl="0" fontAlgn="base">
              <a:spcBef>
                <a:spcPct val="20000"/>
              </a:spcBef>
              <a:spcAft>
                <a:spcPct val="0"/>
              </a:spcAft>
              <a:buNone/>
              <a:defRPr sz="6934">
                <a:solidFill>
                  <a:schemeClr val="tx1"/>
                </a:solidFill>
                <a:latin typeface="+mn-lt"/>
              </a:defRPr>
            </a:lvl7pPr>
            <a:lvl8pPr marL="2133707" indent="0" algn="ctr" defTabSz="3135999" rtl="0" fontAlgn="base">
              <a:spcBef>
                <a:spcPct val="20000"/>
              </a:spcBef>
              <a:spcAft>
                <a:spcPct val="0"/>
              </a:spcAft>
              <a:buNone/>
              <a:defRPr sz="6934">
                <a:solidFill>
                  <a:schemeClr val="tx1"/>
                </a:solidFill>
                <a:latin typeface="+mn-lt"/>
              </a:defRPr>
            </a:lvl8pPr>
            <a:lvl9pPr marL="2438522" indent="0" algn="ctr" defTabSz="3135999" rtl="0" fontAlgn="base">
              <a:spcBef>
                <a:spcPct val="20000"/>
              </a:spcBef>
              <a:spcAft>
                <a:spcPct val="0"/>
              </a:spcAft>
              <a:buNone/>
              <a:defRPr sz="6934">
                <a:solidFill>
                  <a:schemeClr val="tx1"/>
                </a:solidFill>
                <a:latin typeface="+mn-lt"/>
              </a:defRPr>
            </a:lvl9pPr>
          </a:lstStyle>
          <a:p>
            <a:pPr marL="457200" indent="-457200" algn="just">
              <a:buFont typeface="Wingdings" panose="05000000000000000000" pitchFamily="2" charset="2"/>
              <a:buChar char="q"/>
            </a:pPr>
            <a:r>
              <a:rPr lang="en-US" sz="2600" kern="0" dirty="0" smtClean="0">
                <a:cs typeface="Arial" panose="020B0604020202020204" pitchFamily="34" charset="0"/>
              </a:rPr>
              <a:t>Technology </a:t>
            </a:r>
            <a:r>
              <a:rPr lang="en-US" sz="2600" kern="0" dirty="0" smtClean="0">
                <a:cs typeface="Arial" panose="020B0604020202020204" pitchFamily="34" charset="0"/>
              </a:rPr>
              <a:t>Characterization: Simulate </a:t>
            </a:r>
            <a:r>
              <a:rPr lang="en-US" sz="2600" kern="0" dirty="0" smtClean="0">
                <a:cs typeface="Arial" panose="020B0604020202020204" pitchFamily="34" charset="0"/>
              </a:rPr>
              <a:t>a reasonable size adder </a:t>
            </a:r>
            <a:r>
              <a:rPr lang="en-US" sz="2600" i="1" kern="0" dirty="0" smtClean="0">
                <a:cs typeface="Arial" panose="020B0604020202020204" pitchFamily="34" charset="0"/>
              </a:rPr>
              <a:t>micro-benchmark</a:t>
            </a:r>
            <a:r>
              <a:rPr lang="en-US" sz="2600" kern="0" dirty="0" smtClean="0">
                <a:cs typeface="Arial" panose="020B0604020202020204" pitchFamily="34" charset="0"/>
              </a:rPr>
              <a:t> circuit </a:t>
            </a:r>
            <a:r>
              <a:rPr lang="en-US" sz="2600" kern="0" dirty="0" smtClean="0">
                <a:cs typeface="Arial" panose="020B0604020202020204" pitchFamily="34" charset="0"/>
              </a:rPr>
              <a:t>using selected vectors.</a:t>
            </a:r>
          </a:p>
          <a:p>
            <a:pPr marL="457200" indent="-457200" algn="just">
              <a:buFont typeface="Wingdings" panose="05000000000000000000" pitchFamily="2" charset="2"/>
              <a:buChar char="q"/>
            </a:pPr>
            <a:r>
              <a:rPr lang="en-US" sz="2600" kern="0" dirty="0" smtClean="0">
                <a:cs typeface="Arial" panose="020B0604020202020204" pitchFamily="34" charset="0"/>
              </a:rPr>
              <a:t>Scale adder data to obtain processor power (cycle efficiency) and frequency at different operating points using scale factors.</a:t>
            </a:r>
          </a:p>
          <a:p>
            <a:pPr marL="457200" indent="-457200" algn="just">
              <a:buFont typeface="Wingdings" panose="05000000000000000000" pitchFamily="2" charset="2"/>
              <a:buChar char="q"/>
            </a:pPr>
            <a:r>
              <a:rPr lang="en-US" sz="2600" kern="0" dirty="0" smtClean="0">
                <a:cs typeface="Arial" panose="020B0604020202020204" pitchFamily="34" charset="0"/>
              </a:rPr>
              <a:t> Develop  power management scenarios using cycle efficiency and frequency.</a:t>
            </a:r>
          </a:p>
        </p:txBody>
      </p:sp>
      <p:sp>
        <p:nvSpPr>
          <p:cNvPr id="133" name="Rectangle 7"/>
          <p:cNvSpPr>
            <a:spLocks noChangeArrowheads="1"/>
          </p:cNvSpPr>
          <p:nvPr/>
        </p:nvSpPr>
        <p:spPr bwMode="auto">
          <a:xfrm>
            <a:off x="8805944" y="7920789"/>
            <a:ext cx="8229600" cy="672182"/>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a:latin typeface="Gill Sans"/>
              </a:rPr>
              <a:t>Micro-Benchmark Circuit Used</a:t>
            </a:r>
          </a:p>
        </p:txBody>
      </p:sp>
      <p:sp>
        <p:nvSpPr>
          <p:cNvPr id="134" name="Rectangle 7"/>
          <p:cNvSpPr>
            <a:spLocks noChangeArrowheads="1"/>
          </p:cNvSpPr>
          <p:nvPr/>
        </p:nvSpPr>
        <p:spPr bwMode="auto">
          <a:xfrm>
            <a:off x="17483563" y="10498912"/>
            <a:ext cx="8138160" cy="1146282"/>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smtClean="0">
                <a:latin typeface="Gill Sans"/>
              </a:rPr>
              <a:t>Processor Specifications</a:t>
            </a:r>
          </a:p>
          <a:p>
            <a:pPr algn="ctr" defTabSz="3135999"/>
            <a:r>
              <a:rPr lang="en-US" sz="4400" b="1" dirty="0">
                <a:latin typeface="Gill Sans"/>
              </a:rPr>
              <a:t>a</a:t>
            </a:r>
            <a:r>
              <a:rPr lang="en-US" sz="4400" b="1" dirty="0" smtClean="0">
                <a:latin typeface="Gill Sans"/>
              </a:rPr>
              <a:t>nd </a:t>
            </a:r>
            <a:r>
              <a:rPr lang="en-US" sz="4400" b="1" dirty="0" smtClean="0">
                <a:latin typeface="Gill Sans"/>
              </a:rPr>
              <a:t>Scale Factors</a:t>
            </a:r>
            <a:endParaRPr lang="en-US" sz="4400" b="1" dirty="0">
              <a:latin typeface="Gill Sans"/>
            </a:endParaRPr>
          </a:p>
        </p:txBody>
      </p:sp>
      <p:sp>
        <p:nvSpPr>
          <p:cNvPr id="135" name="Content Placeholder 2"/>
          <p:cNvSpPr txBox="1">
            <a:spLocks/>
          </p:cNvSpPr>
          <p:nvPr/>
        </p:nvSpPr>
        <p:spPr bwMode="auto">
          <a:xfrm>
            <a:off x="8893571" y="11186407"/>
            <a:ext cx="8161537" cy="375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864" tIns="91440" rIns="470253" bIns="235127" numCol="1" rtlCol="0" anchor="t" anchorCtr="0" compatLnSpc="1">
            <a:prstTxWarp prst="textNoShape">
              <a:avLst/>
            </a:prstTxWarp>
            <a:noAutofit/>
          </a:bodyPr>
          <a:lstStyle>
            <a:lvl1pPr marL="0" indent="0" algn="ctr" defTabSz="3135999" rtl="0" eaLnBrk="0" fontAlgn="base" hangingPunct="0">
              <a:spcBef>
                <a:spcPct val="20000"/>
              </a:spcBef>
              <a:spcAft>
                <a:spcPct val="0"/>
              </a:spcAft>
              <a:buNone/>
              <a:defRPr sz="11001">
                <a:solidFill>
                  <a:schemeClr val="tx1"/>
                </a:solidFill>
                <a:latin typeface="+mn-lt"/>
                <a:ea typeface="+mn-ea"/>
                <a:cs typeface="+mn-cs"/>
              </a:defRPr>
            </a:lvl1pPr>
            <a:lvl2pPr marL="304815" indent="0" algn="ctr" defTabSz="3135999" rtl="0" eaLnBrk="0" fontAlgn="base" hangingPunct="0">
              <a:spcBef>
                <a:spcPct val="20000"/>
              </a:spcBef>
              <a:spcAft>
                <a:spcPct val="0"/>
              </a:spcAft>
              <a:buNone/>
              <a:defRPr sz="9600">
                <a:solidFill>
                  <a:schemeClr val="tx1"/>
                </a:solidFill>
                <a:latin typeface="+mn-lt"/>
              </a:defRPr>
            </a:lvl2pPr>
            <a:lvl3pPr marL="609630" indent="0" algn="ctr" defTabSz="3135999" rtl="0" eaLnBrk="0" fontAlgn="base" hangingPunct="0">
              <a:spcBef>
                <a:spcPct val="20000"/>
              </a:spcBef>
              <a:spcAft>
                <a:spcPct val="0"/>
              </a:spcAft>
              <a:buNone/>
              <a:defRPr sz="8200">
                <a:solidFill>
                  <a:schemeClr val="tx1"/>
                </a:solidFill>
                <a:latin typeface="+mn-lt"/>
              </a:defRPr>
            </a:lvl3pPr>
            <a:lvl4pPr marL="914446" indent="0" algn="ctr" defTabSz="3135999" rtl="0" eaLnBrk="0" fontAlgn="base" hangingPunct="0">
              <a:spcBef>
                <a:spcPct val="20000"/>
              </a:spcBef>
              <a:spcAft>
                <a:spcPct val="0"/>
              </a:spcAft>
              <a:buNone/>
              <a:defRPr sz="6934">
                <a:solidFill>
                  <a:schemeClr val="tx1"/>
                </a:solidFill>
                <a:latin typeface="+mn-lt"/>
              </a:defRPr>
            </a:lvl4pPr>
            <a:lvl5pPr marL="1219261" indent="0" algn="ctr" defTabSz="3135999" rtl="0" eaLnBrk="0" fontAlgn="base" hangingPunct="0">
              <a:spcBef>
                <a:spcPct val="20000"/>
              </a:spcBef>
              <a:spcAft>
                <a:spcPct val="0"/>
              </a:spcAft>
              <a:buNone/>
              <a:defRPr sz="6934">
                <a:solidFill>
                  <a:schemeClr val="tx1"/>
                </a:solidFill>
                <a:latin typeface="+mn-lt"/>
              </a:defRPr>
            </a:lvl5pPr>
            <a:lvl6pPr marL="1524076" indent="0" algn="ctr" defTabSz="3135999" rtl="0" fontAlgn="base">
              <a:spcBef>
                <a:spcPct val="20000"/>
              </a:spcBef>
              <a:spcAft>
                <a:spcPct val="0"/>
              </a:spcAft>
              <a:buNone/>
              <a:defRPr sz="6934">
                <a:solidFill>
                  <a:schemeClr val="tx1"/>
                </a:solidFill>
                <a:latin typeface="+mn-lt"/>
              </a:defRPr>
            </a:lvl6pPr>
            <a:lvl7pPr marL="1828891" indent="0" algn="ctr" defTabSz="3135999" rtl="0" fontAlgn="base">
              <a:spcBef>
                <a:spcPct val="20000"/>
              </a:spcBef>
              <a:spcAft>
                <a:spcPct val="0"/>
              </a:spcAft>
              <a:buNone/>
              <a:defRPr sz="6934">
                <a:solidFill>
                  <a:schemeClr val="tx1"/>
                </a:solidFill>
                <a:latin typeface="+mn-lt"/>
              </a:defRPr>
            </a:lvl7pPr>
            <a:lvl8pPr marL="2133707" indent="0" algn="ctr" defTabSz="3135999" rtl="0" fontAlgn="base">
              <a:spcBef>
                <a:spcPct val="20000"/>
              </a:spcBef>
              <a:spcAft>
                <a:spcPct val="0"/>
              </a:spcAft>
              <a:buNone/>
              <a:defRPr sz="6934">
                <a:solidFill>
                  <a:schemeClr val="tx1"/>
                </a:solidFill>
                <a:latin typeface="+mn-lt"/>
              </a:defRPr>
            </a:lvl8pPr>
            <a:lvl9pPr marL="2438522" indent="0" algn="ctr" defTabSz="3135999" rtl="0" fontAlgn="base">
              <a:spcBef>
                <a:spcPct val="20000"/>
              </a:spcBef>
              <a:spcAft>
                <a:spcPct val="0"/>
              </a:spcAft>
              <a:buNone/>
              <a:defRPr sz="6934">
                <a:solidFill>
                  <a:schemeClr val="tx1"/>
                </a:solidFill>
                <a:latin typeface="+mn-lt"/>
              </a:defRPr>
            </a:lvl9pPr>
          </a:lstStyle>
          <a:p>
            <a:pPr marL="457200" indent="-457200" algn="l">
              <a:buFont typeface="Wingdings" panose="05000000000000000000" pitchFamily="2" charset="2"/>
              <a:buChar char="q"/>
            </a:pPr>
            <a:r>
              <a:rPr lang="en-US" sz="2400" kern="0" dirty="0" smtClean="0">
                <a:cs typeface="Arial" panose="020B0604020202020204" pitchFamily="34" charset="0"/>
              </a:rPr>
              <a:t>Adder circuit</a:t>
            </a:r>
          </a:p>
          <a:p>
            <a:pPr marL="457200" indent="-457200" algn="l">
              <a:buFont typeface="Arial" panose="020B0604020202020204" pitchFamily="34" charset="0"/>
              <a:buChar char="•"/>
            </a:pPr>
            <a:r>
              <a:rPr lang="en-US" sz="2400" kern="0" dirty="0" smtClean="0">
                <a:cs typeface="Arial" panose="020B0604020202020204" pitchFamily="34" charset="0"/>
              </a:rPr>
              <a:t>Fundamental block of functional units</a:t>
            </a:r>
          </a:p>
          <a:p>
            <a:pPr marL="457200" indent="-457200" algn="l">
              <a:buFont typeface="Arial" panose="020B0604020202020204" pitchFamily="34" charset="0"/>
              <a:buChar char="•"/>
            </a:pPr>
            <a:r>
              <a:rPr lang="en-US" sz="2400" kern="0" dirty="0" smtClean="0">
                <a:cs typeface="Arial" panose="020B0604020202020204" pitchFamily="34" charset="0"/>
              </a:rPr>
              <a:t>Often in processor’s critical path</a:t>
            </a:r>
          </a:p>
          <a:p>
            <a:pPr marL="457200" indent="-457200" algn="l">
              <a:buFont typeface="Arial" panose="020B0604020202020204" pitchFamily="34" charset="0"/>
              <a:buChar char="•"/>
            </a:pPr>
            <a:r>
              <a:rPr lang="en-US" sz="2400" kern="0" dirty="0" smtClean="0">
                <a:cs typeface="Arial" panose="020B0604020202020204" pitchFamily="34" charset="0"/>
              </a:rPr>
              <a:t>Used 16-bit Ripple Carry Adder.</a:t>
            </a:r>
          </a:p>
          <a:p>
            <a:pPr marL="457200" indent="-457200" algn="l">
              <a:buFont typeface="Wingdings" panose="05000000000000000000" pitchFamily="2" charset="2"/>
              <a:buChar char="q"/>
            </a:pPr>
            <a:r>
              <a:rPr lang="en-US" sz="2400" kern="0" dirty="0" smtClean="0">
                <a:cs typeface="Arial" panose="020B0604020202020204" pitchFamily="34" charset="0"/>
              </a:rPr>
              <a:t>PTM Models (</a:t>
            </a:r>
            <a:r>
              <a:rPr lang="en-US" sz="2400" kern="0" dirty="0" smtClean="0">
                <a:cs typeface="Arial" panose="020B0604020202020204" pitchFamily="34" charset="0"/>
                <a:hlinkClick r:id="rId4"/>
              </a:rPr>
              <a:t>http://ptm.asu.edu/</a:t>
            </a:r>
            <a:r>
              <a:rPr lang="en-US" sz="2400" kern="0" dirty="0" smtClean="0">
                <a:cs typeface="Arial" panose="020B0604020202020204" pitchFamily="34" charset="0"/>
              </a:rPr>
              <a:t>)</a:t>
            </a:r>
          </a:p>
          <a:p>
            <a:pPr marL="457200" indent="-457200" algn="l">
              <a:buFont typeface="Arial" panose="020B0604020202020204" pitchFamily="34" charset="0"/>
              <a:buChar char="•"/>
            </a:pPr>
            <a:r>
              <a:rPr lang="en-US" sz="2400" kern="0" dirty="0" smtClean="0">
                <a:cs typeface="Arial" panose="020B0604020202020204" pitchFamily="34" charset="0"/>
              </a:rPr>
              <a:t>Characterized in two PTM models: bulk CMOS and High-K </a:t>
            </a:r>
          </a:p>
          <a:p>
            <a:pPr marL="457200" indent="-457200" algn="l">
              <a:buFont typeface="Arial" panose="020B0604020202020204" pitchFamily="34" charset="0"/>
              <a:buChar char="•"/>
            </a:pPr>
            <a:r>
              <a:rPr lang="en-US" sz="2400" kern="0" dirty="0" smtClean="0">
                <a:cs typeface="Arial" panose="020B0604020202020204" pitchFamily="34" charset="0"/>
              </a:rPr>
              <a:t>Technology node: 45nm, 32nm and 22nm</a:t>
            </a:r>
          </a:p>
          <a:p>
            <a:pPr lvl="1" algn="l"/>
            <a:endParaRPr lang="en-US" sz="2600" kern="0" dirty="0"/>
          </a:p>
        </p:txBody>
      </p:sp>
      <p:sp>
        <p:nvSpPr>
          <p:cNvPr id="136" name="Rectangle 7"/>
          <p:cNvSpPr>
            <a:spLocks noChangeArrowheads="1"/>
          </p:cNvSpPr>
          <p:nvPr/>
        </p:nvSpPr>
        <p:spPr bwMode="auto">
          <a:xfrm>
            <a:off x="8922203" y="3080928"/>
            <a:ext cx="8138160" cy="672182"/>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smtClean="0">
                <a:latin typeface="Gill Sans" pitchFamily="34" charset="0"/>
              </a:rPr>
              <a:t>Simulation Tools</a:t>
            </a:r>
            <a:endParaRPr lang="en-US" sz="4400" b="1" dirty="0">
              <a:latin typeface="Gill Sans" pitchFamily="34" charset="0"/>
            </a:endParaRPr>
          </a:p>
        </p:txBody>
      </p:sp>
      <p:sp>
        <p:nvSpPr>
          <p:cNvPr id="137" name="Content Placeholder 2"/>
          <p:cNvSpPr txBox="1">
            <a:spLocks/>
          </p:cNvSpPr>
          <p:nvPr/>
        </p:nvSpPr>
        <p:spPr bwMode="auto">
          <a:xfrm>
            <a:off x="8821266" y="3887005"/>
            <a:ext cx="8229600" cy="3977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noAutofit/>
          </a:bodyPr>
          <a:lstStyle>
            <a:lvl1pPr marL="0" indent="0" algn="ctr" defTabSz="3135999" rtl="0" eaLnBrk="0" fontAlgn="base" hangingPunct="0">
              <a:spcBef>
                <a:spcPct val="20000"/>
              </a:spcBef>
              <a:spcAft>
                <a:spcPct val="0"/>
              </a:spcAft>
              <a:buNone/>
              <a:defRPr sz="11001">
                <a:solidFill>
                  <a:schemeClr val="tx1"/>
                </a:solidFill>
                <a:latin typeface="+mn-lt"/>
                <a:ea typeface="+mn-ea"/>
                <a:cs typeface="+mn-cs"/>
              </a:defRPr>
            </a:lvl1pPr>
            <a:lvl2pPr marL="304815" indent="0" algn="ctr" defTabSz="3135999" rtl="0" eaLnBrk="0" fontAlgn="base" hangingPunct="0">
              <a:spcBef>
                <a:spcPct val="20000"/>
              </a:spcBef>
              <a:spcAft>
                <a:spcPct val="0"/>
              </a:spcAft>
              <a:buNone/>
              <a:defRPr sz="9600">
                <a:solidFill>
                  <a:schemeClr val="tx1"/>
                </a:solidFill>
                <a:latin typeface="+mn-lt"/>
              </a:defRPr>
            </a:lvl2pPr>
            <a:lvl3pPr marL="609630" indent="0" algn="ctr" defTabSz="3135999" rtl="0" eaLnBrk="0" fontAlgn="base" hangingPunct="0">
              <a:spcBef>
                <a:spcPct val="20000"/>
              </a:spcBef>
              <a:spcAft>
                <a:spcPct val="0"/>
              </a:spcAft>
              <a:buNone/>
              <a:defRPr sz="8200">
                <a:solidFill>
                  <a:schemeClr val="tx1"/>
                </a:solidFill>
                <a:latin typeface="+mn-lt"/>
              </a:defRPr>
            </a:lvl3pPr>
            <a:lvl4pPr marL="914446" indent="0" algn="ctr" defTabSz="3135999" rtl="0" eaLnBrk="0" fontAlgn="base" hangingPunct="0">
              <a:spcBef>
                <a:spcPct val="20000"/>
              </a:spcBef>
              <a:spcAft>
                <a:spcPct val="0"/>
              </a:spcAft>
              <a:buNone/>
              <a:defRPr sz="6934">
                <a:solidFill>
                  <a:schemeClr val="tx1"/>
                </a:solidFill>
                <a:latin typeface="+mn-lt"/>
              </a:defRPr>
            </a:lvl4pPr>
            <a:lvl5pPr marL="1219261" indent="0" algn="ctr" defTabSz="3135999" rtl="0" eaLnBrk="0" fontAlgn="base" hangingPunct="0">
              <a:spcBef>
                <a:spcPct val="20000"/>
              </a:spcBef>
              <a:spcAft>
                <a:spcPct val="0"/>
              </a:spcAft>
              <a:buNone/>
              <a:defRPr sz="6934">
                <a:solidFill>
                  <a:schemeClr val="tx1"/>
                </a:solidFill>
                <a:latin typeface="+mn-lt"/>
              </a:defRPr>
            </a:lvl5pPr>
            <a:lvl6pPr marL="1524076" indent="0" algn="ctr" defTabSz="3135999" rtl="0" fontAlgn="base">
              <a:spcBef>
                <a:spcPct val="20000"/>
              </a:spcBef>
              <a:spcAft>
                <a:spcPct val="0"/>
              </a:spcAft>
              <a:buNone/>
              <a:defRPr sz="6934">
                <a:solidFill>
                  <a:schemeClr val="tx1"/>
                </a:solidFill>
                <a:latin typeface="+mn-lt"/>
              </a:defRPr>
            </a:lvl6pPr>
            <a:lvl7pPr marL="1828891" indent="0" algn="ctr" defTabSz="3135999" rtl="0" fontAlgn="base">
              <a:spcBef>
                <a:spcPct val="20000"/>
              </a:spcBef>
              <a:spcAft>
                <a:spcPct val="0"/>
              </a:spcAft>
              <a:buNone/>
              <a:defRPr sz="6934">
                <a:solidFill>
                  <a:schemeClr val="tx1"/>
                </a:solidFill>
                <a:latin typeface="+mn-lt"/>
              </a:defRPr>
            </a:lvl7pPr>
            <a:lvl8pPr marL="2133707" indent="0" algn="ctr" defTabSz="3135999" rtl="0" fontAlgn="base">
              <a:spcBef>
                <a:spcPct val="20000"/>
              </a:spcBef>
              <a:spcAft>
                <a:spcPct val="0"/>
              </a:spcAft>
              <a:buNone/>
              <a:defRPr sz="6934">
                <a:solidFill>
                  <a:schemeClr val="tx1"/>
                </a:solidFill>
                <a:latin typeface="+mn-lt"/>
              </a:defRPr>
            </a:lvl8pPr>
            <a:lvl9pPr marL="2438522" indent="0" algn="ctr" defTabSz="3135999" rtl="0" fontAlgn="base">
              <a:spcBef>
                <a:spcPct val="20000"/>
              </a:spcBef>
              <a:spcAft>
                <a:spcPct val="0"/>
              </a:spcAft>
              <a:buNone/>
              <a:defRPr sz="6934">
                <a:solidFill>
                  <a:schemeClr val="tx1"/>
                </a:solidFill>
                <a:latin typeface="+mn-lt"/>
              </a:defRPr>
            </a:lvl9pPr>
          </a:lstStyle>
          <a:p>
            <a:pPr marL="342900" indent="-342900" algn="just">
              <a:buFont typeface="Wingdings" panose="05000000000000000000" pitchFamily="2" charset="2"/>
              <a:buChar char="q"/>
            </a:pPr>
            <a:r>
              <a:rPr lang="en-US" altLang="en-US" sz="2400" kern="0" dirty="0" smtClean="0">
                <a:cs typeface="Arial" panose="020B0604020202020204" pitchFamily="34" charset="0"/>
              </a:rPr>
              <a:t>Questa Sim</a:t>
            </a:r>
          </a:p>
          <a:p>
            <a:pPr marL="342900" indent="-342900" algn="just">
              <a:buFont typeface="Arial" panose="020B0604020202020204" pitchFamily="34" charset="0"/>
              <a:buChar char="•"/>
            </a:pPr>
            <a:r>
              <a:rPr lang="en-US" altLang="en-US" sz="2400" kern="0" dirty="0" smtClean="0">
                <a:cs typeface="Arial" panose="020B0604020202020204" pitchFamily="34" charset="0"/>
              </a:rPr>
              <a:t>Design, compile and simulate designs</a:t>
            </a:r>
          </a:p>
          <a:p>
            <a:pPr marL="342900" indent="-342900" algn="just">
              <a:buFont typeface="Wingdings" panose="05000000000000000000" pitchFamily="2" charset="2"/>
              <a:buChar char="q"/>
            </a:pPr>
            <a:r>
              <a:rPr lang="en-US" altLang="en-US" sz="2400" kern="0" dirty="0" smtClean="0">
                <a:cs typeface="Arial" panose="020B0604020202020204" pitchFamily="34" charset="0"/>
              </a:rPr>
              <a:t>Leonardo Spectrum</a:t>
            </a:r>
          </a:p>
          <a:p>
            <a:pPr marL="342900" indent="-342900" algn="just">
              <a:buFont typeface="Arial" panose="020B0604020202020204" pitchFamily="34" charset="0"/>
              <a:buChar char="•"/>
            </a:pPr>
            <a:r>
              <a:rPr lang="en-US" altLang="en-US" sz="2400" kern="0" dirty="0" smtClean="0">
                <a:cs typeface="Arial" panose="020B0604020202020204" pitchFamily="34" charset="0"/>
              </a:rPr>
              <a:t>ASIC and standard cell synthesis</a:t>
            </a:r>
          </a:p>
          <a:p>
            <a:pPr marL="342900" indent="-342900" algn="just">
              <a:buFont typeface="Wingdings" panose="05000000000000000000" pitchFamily="2" charset="2"/>
              <a:buChar char="q"/>
            </a:pPr>
            <a:r>
              <a:rPr lang="en-US" altLang="en-US" sz="2400" kern="0" dirty="0" smtClean="0">
                <a:cs typeface="Arial" panose="020B0604020202020204" pitchFamily="34" charset="0"/>
              </a:rPr>
              <a:t>Design Architect-IC</a:t>
            </a:r>
          </a:p>
          <a:p>
            <a:pPr marL="342900" indent="-342900" algn="just">
              <a:buFont typeface="Arial" panose="020B0604020202020204" pitchFamily="34" charset="0"/>
              <a:buChar char="•"/>
            </a:pPr>
            <a:r>
              <a:rPr lang="en-US" altLang="en-US" sz="2400" kern="0" dirty="0" smtClean="0">
                <a:cs typeface="Arial" panose="020B0604020202020204" pitchFamily="34" charset="0"/>
              </a:rPr>
              <a:t>Schematic Capture</a:t>
            </a:r>
          </a:p>
          <a:p>
            <a:pPr marL="342900" indent="-342900" algn="just">
              <a:buFont typeface="Wingdings" panose="05000000000000000000" pitchFamily="2" charset="2"/>
              <a:buChar char="q"/>
            </a:pPr>
            <a:r>
              <a:rPr lang="en-US" altLang="en-US" sz="2400" kern="0" dirty="0" smtClean="0">
                <a:cs typeface="Arial" panose="020B0604020202020204" pitchFamily="34" charset="0"/>
              </a:rPr>
              <a:t>HSPICE</a:t>
            </a:r>
            <a:endParaRPr lang="en-US" altLang="en-US" sz="2400" kern="0" dirty="0">
              <a:cs typeface="Arial" panose="020B0604020202020204" pitchFamily="34" charset="0"/>
            </a:endParaRPr>
          </a:p>
          <a:p>
            <a:pPr marL="342900" indent="-342900" algn="just">
              <a:buFont typeface="Arial" panose="020B0604020202020204" pitchFamily="34" charset="0"/>
              <a:buChar char="•"/>
            </a:pPr>
            <a:r>
              <a:rPr lang="en-US" altLang="en-US" sz="2400" kern="0" dirty="0" smtClean="0">
                <a:cs typeface="Arial" panose="020B0604020202020204" pitchFamily="34" charset="0"/>
              </a:rPr>
              <a:t>Circuit simulation and verification</a:t>
            </a:r>
          </a:p>
          <a:p>
            <a:endParaRPr lang="en-US" sz="2400" kern="0" dirty="0" smtClean="0">
              <a:cs typeface="Arial" panose="020B0604020202020204" pitchFamily="34" charset="0"/>
            </a:endParaRPr>
          </a:p>
          <a:p>
            <a:pPr marL="438912" lvl="1" indent="-320040">
              <a:spcBef>
                <a:spcPts val="0"/>
              </a:spcBef>
              <a:buClr>
                <a:schemeClr val="accent1"/>
              </a:buClr>
              <a:buSzPct val="80000"/>
              <a:buFont typeface="Wingdings 2"/>
              <a:buChar char=""/>
            </a:pPr>
            <a:endParaRPr lang="en-US" altLang="en-US" sz="2400" kern="0" dirty="0" smtClean="0">
              <a:cs typeface="Arial" panose="020B0604020202020204" pitchFamily="34" charset="0"/>
            </a:endParaRPr>
          </a:p>
          <a:p>
            <a:pPr marL="438912" lvl="1" indent="-320040">
              <a:spcBef>
                <a:spcPts val="0"/>
              </a:spcBef>
              <a:buClr>
                <a:schemeClr val="accent1"/>
              </a:buClr>
              <a:buSzPct val="80000"/>
              <a:buFont typeface="Wingdings 2"/>
              <a:buChar char=""/>
            </a:pPr>
            <a:endParaRPr lang="en-US" altLang="en-US" sz="2400" kern="0" dirty="0" smtClean="0">
              <a:cs typeface="Arial" panose="020B0604020202020204" pitchFamily="34" charset="0"/>
            </a:endParaRPr>
          </a:p>
          <a:p>
            <a:pPr marL="438912" lvl="1" indent="-320040">
              <a:spcBef>
                <a:spcPts val="0"/>
              </a:spcBef>
              <a:buClr>
                <a:schemeClr val="accent1"/>
              </a:buClr>
              <a:buSzPct val="80000"/>
              <a:buFont typeface="Wingdings 2"/>
              <a:buChar char=""/>
            </a:pPr>
            <a:endParaRPr lang="en-US" altLang="en-US" sz="2400" kern="0" dirty="0" smtClean="0">
              <a:cs typeface="Arial" panose="020B0604020202020204" pitchFamily="34" charset="0"/>
            </a:endParaRPr>
          </a:p>
          <a:p>
            <a:pPr marL="438912" lvl="1" indent="-320040">
              <a:spcBef>
                <a:spcPts val="0"/>
              </a:spcBef>
              <a:buClr>
                <a:schemeClr val="accent1"/>
              </a:buClr>
              <a:buSzPct val="80000"/>
              <a:buFont typeface="Wingdings 2"/>
              <a:buChar char=""/>
            </a:pPr>
            <a:endParaRPr lang="en-US" altLang="en-US" sz="2400" kern="0" dirty="0" smtClean="0">
              <a:cs typeface="Arial" panose="020B0604020202020204" pitchFamily="34" charset="0"/>
            </a:endParaRPr>
          </a:p>
          <a:p>
            <a:endParaRPr lang="en-US" altLang="en-US" sz="2400" kern="0" dirty="0" smtClean="0">
              <a:cs typeface="Arial" panose="020B0604020202020204" pitchFamily="34" charset="0"/>
            </a:endParaRPr>
          </a:p>
          <a:p>
            <a:endParaRPr lang="en-US" sz="2400" kern="0" dirty="0">
              <a:cs typeface="Arial" panose="020B0604020202020204" pitchFamily="34" charset="0"/>
            </a:endParaRPr>
          </a:p>
        </p:txBody>
      </p:sp>
      <p:sp>
        <p:nvSpPr>
          <p:cNvPr id="460" name="Rectangle 459"/>
          <p:cNvSpPr/>
          <p:nvPr/>
        </p:nvSpPr>
        <p:spPr>
          <a:xfrm>
            <a:off x="8726950" y="19328118"/>
            <a:ext cx="8551700" cy="2308324"/>
          </a:xfrm>
          <a:prstGeom prst="rect">
            <a:avLst/>
          </a:prstGeom>
        </p:spPr>
        <p:txBody>
          <a:bodyPr wrap="square">
            <a:spAutoFit/>
          </a:bodyPr>
          <a:lstStyle/>
          <a:p>
            <a:pPr marL="342900" indent="-342900">
              <a:buFont typeface="Wingdings" panose="05000000000000000000" pitchFamily="2" charset="2"/>
              <a:buChar char="q"/>
            </a:pPr>
            <a:r>
              <a:rPr lang="en-US" sz="2400" kern="0" dirty="0" smtClean="0">
                <a:latin typeface="+mn-lt"/>
                <a:cs typeface="Arial" panose="020B0604020202020204" pitchFamily="34" charset="0"/>
              </a:rPr>
              <a:t>1,000 </a:t>
            </a:r>
            <a:r>
              <a:rPr lang="en-US" sz="2400" kern="0" dirty="0" smtClean="0">
                <a:latin typeface="+mn-lt"/>
                <a:cs typeface="Arial" panose="020B0604020202020204" pitchFamily="34" charset="0"/>
              </a:rPr>
              <a:t>random vectors were  </a:t>
            </a:r>
            <a:r>
              <a:rPr lang="en-US" sz="2400" kern="0" dirty="0">
                <a:latin typeface="+mn-lt"/>
                <a:cs typeface="Arial" panose="020B0604020202020204" pitchFamily="34" charset="0"/>
              </a:rPr>
              <a:t>generated using a MATLAB </a:t>
            </a:r>
            <a:r>
              <a:rPr lang="en-US" sz="2400" kern="0" dirty="0" smtClean="0">
                <a:latin typeface="+mn-lt"/>
                <a:cs typeface="Arial" panose="020B0604020202020204" pitchFamily="34" charset="0"/>
              </a:rPr>
              <a:t>code. </a:t>
            </a:r>
            <a:endParaRPr lang="en-US" sz="2400" kern="0" dirty="0" smtClean="0">
              <a:latin typeface="+mn-lt"/>
              <a:cs typeface="Arial" panose="020B0604020202020204" pitchFamily="34" charset="0"/>
            </a:endParaRPr>
          </a:p>
          <a:p>
            <a:pPr marL="342900" indent="-342900">
              <a:buFont typeface="Wingdings" panose="05000000000000000000" pitchFamily="2" charset="2"/>
              <a:buChar char="q"/>
            </a:pPr>
            <a:r>
              <a:rPr lang="en-US" sz="2400" kern="0" dirty="0">
                <a:latin typeface="+mn-lt"/>
                <a:cs typeface="Arial" panose="020B0604020202020204" pitchFamily="34" charset="0"/>
              </a:rPr>
              <a:t>O</a:t>
            </a:r>
            <a:r>
              <a:rPr lang="en-US" sz="2400" kern="0" dirty="0" smtClean="0">
                <a:latin typeface="+mn-lt"/>
                <a:cs typeface="Arial" panose="020B0604020202020204" pitchFamily="34" charset="0"/>
              </a:rPr>
              <a:t>ut of </a:t>
            </a:r>
            <a:r>
              <a:rPr lang="en-US" sz="2400" kern="0" dirty="0" smtClean="0">
                <a:latin typeface="+mn-lt"/>
                <a:cs typeface="Arial" panose="020B0604020202020204" pitchFamily="34" charset="0"/>
              </a:rPr>
              <a:t>1,000, </a:t>
            </a:r>
            <a:r>
              <a:rPr lang="en-US" sz="2400" dirty="0" smtClean="0">
                <a:latin typeface="+mn-lt"/>
                <a:cs typeface="Arial" panose="020B0604020202020204" pitchFamily="34" charset="0"/>
              </a:rPr>
              <a:t>fifty</a:t>
            </a:r>
            <a:r>
              <a:rPr lang="en-US" sz="2400" dirty="0" smtClean="0">
                <a:latin typeface="+mn-lt"/>
                <a:cs typeface="Arial" panose="020B0604020202020204" pitchFamily="34" charset="0"/>
              </a:rPr>
              <a:t> </a:t>
            </a:r>
            <a:r>
              <a:rPr lang="en-US" sz="2400" dirty="0">
                <a:latin typeface="+mn-lt"/>
                <a:cs typeface="Arial" panose="020B0604020202020204" pitchFamily="34" charset="0"/>
              </a:rPr>
              <a:t>vector pairs were selected such that 16 </a:t>
            </a:r>
            <a:r>
              <a:rPr lang="en-US" sz="2400" dirty="0" smtClean="0">
                <a:latin typeface="+mn-lt"/>
                <a:cs typeface="Arial" panose="020B0604020202020204" pitchFamily="34" charset="0"/>
              </a:rPr>
              <a:t>consume avg. </a:t>
            </a:r>
            <a:r>
              <a:rPr lang="en-US" sz="2400" dirty="0">
                <a:latin typeface="+mn-lt"/>
                <a:cs typeface="Arial" panose="020B0604020202020204" pitchFamily="34" charset="0"/>
              </a:rPr>
              <a:t>power, 17 consume above </a:t>
            </a:r>
            <a:r>
              <a:rPr lang="en-US" sz="2400" dirty="0" smtClean="0">
                <a:latin typeface="+mn-lt"/>
                <a:cs typeface="Arial" panose="020B0604020202020204" pitchFamily="34" charset="0"/>
              </a:rPr>
              <a:t>avg. </a:t>
            </a:r>
            <a:r>
              <a:rPr lang="en-US" sz="2400" dirty="0" smtClean="0">
                <a:latin typeface="+mn-lt"/>
                <a:cs typeface="Arial" panose="020B0604020202020204" pitchFamily="34" charset="0"/>
              </a:rPr>
              <a:t>power including a </a:t>
            </a:r>
            <a:r>
              <a:rPr lang="en-US" sz="2400" dirty="0" smtClean="0">
                <a:latin typeface="+mn-lt"/>
                <a:cs typeface="Arial" panose="020B0604020202020204" pitchFamily="34" charset="0"/>
              </a:rPr>
              <a:t>peak </a:t>
            </a:r>
            <a:r>
              <a:rPr lang="en-US" sz="2400" dirty="0">
                <a:latin typeface="+mn-lt"/>
                <a:cs typeface="Arial" panose="020B0604020202020204" pitchFamily="34" charset="0"/>
              </a:rPr>
              <a:t>power vector pair and 17 consume below average </a:t>
            </a:r>
            <a:r>
              <a:rPr lang="en-US" sz="2400" dirty="0" smtClean="0">
                <a:latin typeface="+mn-lt"/>
                <a:cs typeface="Arial" panose="020B0604020202020204" pitchFamily="34" charset="0"/>
              </a:rPr>
              <a:t>power including </a:t>
            </a:r>
            <a:r>
              <a:rPr lang="en-US" sz="2400" dirty="0">
                <a:latin typeface="+mn-lt"/>
                <a:cs typeface="Arial" panose="020B0604020202020204" pitchFamily="34" charset="0"/>
              </a:rPr>
              <a:t>a</a:t>
            </a:r>
            <a:r>
              <a:rPr lang="en-US" sz="2400" dirty="0" smtClean="0">
                <a:latin typeface="+mn-lt"/>
                <a:cs typeface="Arial" panose="020B0604020202020204" pitchFamily="34" charset="0"/>
              </a:rPr>
              <a:t> </a:t>
            </a:r>
            <a:r>
              <a:rPr lang="en-US" sz="2400" dirty="0" smtClean="0">
                <a:latin typeface="+mn-lt"/>
                <a:cs typeface="Arial" panose="020B0604020202020204" pitchFamily="34" charset="0"/>
              </a:rPr>
              <a:t>min. </a:t>
            </a:r>
            <a:r>
              <a:rPr lang="en-US" sz="2400" dirty="0">
                <a:latin typeface="+mn-lt"/>
                <a:cs typeface="Arial" panose="020B0604020202020204" pitchFamily="34" charset="0"/>
              </a:rPr>
              <a:t>power vector </a:t>
            </a:r>
            <a:r>
              <a:rPr lang="en-US" sz="2400" dirty="0" smtClean="0">
                <a:latin typeface="+mn-lt"/>
                <a:cs typeface="Arial" panose="020B0604020202020204" pitchFamily="34" charset="0"/>
              </a:rPr>
              <a:t>pair. </a:t>
            </a:r>
            <a:endParaRPr lang="en-US" sz="2400" kern="0" dirty="0">
              <a:latin typeface="+mn-lt"/>
              <a:cs typeface="Arial" panose="020B0604020202020204" pitchFamily="34" charset="0"/>
            </a:endParaRPr>
          </a:p>
        </p:txBody>
      </p:sp>
      <p:pic>
        <p:nvPicPr>
          <p:cNvPr id="464" name="Picture 463"/>
          <p:cNvPicPr>
            <a:picLocks noChangeAspect="1"/>
          </p:cNvPicPr>
          <p:nvPr/>
        </p:nvPicPr>
        <p:blipFill>
          <a:blip r:embed="rId5"/>
          <a:stretch>
            <a:fillRect/>
          </a:stretch>
        </p:blipFill>
        <p:spPr>
          <a:xfrm>
            <a:off x="21669056" y="7349114"/>
            <a:ext cx="3963293" cy="2864791"/>
          </a:xfrm>
          <a:prstGeom prst="rect">
            <a:avLst/>
          </a:prstGeom>
        </p:spPr>
      </p:pic>
      <p:sp>
        <p:nvSpPr>
          <p:cNvPr id="142" name="Rectangle 7"/>
          <p:cNvSpPr>
            <a:spLocks noChangeArrowheads="1"/>
          </p:cNvSpPr>
          <p:nvPr/>
        </p:nvSpPr>
        <p:spPr bwMode="auto">
          <a:xfrm>
            <a:off x="226606" y="16053171"/>
            <a:ext cx="8138160" cy="672182"/>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a:latin typeface="Gill Sans"/>
              </a:rPr>
              <a:t>Performances Measures</a:t>
            </a:r>
          </a:p>
        </p:txBody>
      </p:sp>
      <p:sp>
        <p:nvSpPr>
          <p:cNvPr id="144" name="Content Placeholder 2"/>
          <p:cNvSpPr txBox="1">
            <a:spLocks/>
          </p:cNvSpPr>
          <p:nvPr/>
        </p:nvSpPr>
        <p:spPr bwMode="auto">
          <a:xfrm>
            <a:off x="141750" y="16672147"/>
            <a:ext cx="8230717" cy="5104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normAutofit fontScale="92500" lnSpcReduction="10000"/>
          </a:bodyPr>
          <a:lstStyle>
            <a:lvl1pPr marL="0" indent="0" algn="ctr" defTabSz="3135999" rtl="0" eaLnBrk="0" fontAlgn="base" hangingPunct="0">
              <a:spcBef>
                <a:spcPct val="20000"/>
              </a:spcBef>
              <a:spcAft>
                <a:spcPct val="0"/>
              </a:spcAft>
              <a:buNone/>
              <a:defRPr sz="11001">
                <a:solidFill>
                  <a:schemeClr val="tx1"/>
                </a:solidFill>
                <a:latin typeface="+mn-lt"/>
                <a:ea typeface="+mn-ea"/>
                <a:cs typeface="+mn-cs"/>
              </a:defRPr>
            </a:lvl1pPr>
            <a:lvl2pPr marL="304815" indent="0" algn="ctr" defTabSz="3135999" rtl="0" eaLnBrk="0" fontAlgn="base" hangingPunct="0">
              <a:spcBef>
                <a:spcPct val="20000"/>
              </a:spcBef>
              <a:spcAft>
                <a:spcPct val="0"/>
              </a:spcAft>
              <a:buNone/>
              <a:defRPr sz="9600">
                <a:solidFill>
                  <a:schemeClr val="tx1"/>
                </a:solidFill>
                <a:latin typeface="+mn-lt"/>
              </a:defRPr>
            </a:lvl2pPr>
            <a:lvl3pPr marL="609630" indent="0" algn="ctr" defTabSz="3135999" rtl="0" eaLnBrk="0" fontAlgn="base" hangingPunct="0">
              <a:spcBef>
                <a:spcPct val="20000"/>
              </a:spcBef>
              <a:spcAft>
                <a:spcPct val="0"/>
              </a:spcAft>
              <a:buNone/>
              <a:defRPr sz="8200">
                <a:solidFill>
                  <a:schemeClr val="tx1"/>
                </a:solidFill>
                <a:latin typeface="+mn-lt"/>
              </a:defRPr>
            </a:lvl3pPr>
            <a:lvl4pPr marL="914446" indent="0" algn="ctr" defTabSz="3135999" rtl="0" eaLnBrk="0" fontAlgn="base" hangingPunct="0">
              <a:spcBef>
                <a:spcPct val="20000"/>
              </a:spcBef>
              <a:spcAft>
                <a:spcPct val="0"/>
              </a:spcAft>
              <a:buNone/>
              <a:defRPr sz="6934">
                <a:solidFill>
                  <a:schemeClr val="tx1"/>
                </a:solidFill>
                <a:latin typeface="+mn-lt"/>
              </a:defRPr>
            </a:lvl4pPr>
            <a:lvl5pPr marL="1219261" indent="0" algn="ctr" defTabSz="3135999" rtl="0" eaLnBrk="0" fontAlgn="base" hangingPunct="0">
              <a:spcBef>
                <a:spcPct val="20000"/>
              </a:spcBef>
              <a:spcAft>
                <a:spcPct val="0"/>
              </a:spcAft>
              <a:buNone/>
              <a:defRPr sz="6934">
                <a:solidFill>
                  <a:schemeClr val="tx1"/>
                </a:solidFill>
                <a:latin typeface="+mn-lt"/>
              </a:defRPr>
            </a:lvl5pPr>
            <a:lvl6pPr marL="1524076" indent="0" algn="ctr" defTabSz="3135999" rtl="0" fontAlgn="base">
              <a:spcBef>
                <a:spcPct val="20000"/>
              </a:spcBef>
              <a:spcAft>
                <a:spcPct val="0"/>
              </a:spcAft>
              <a:buNone/>
              <a:defRPr sz="6934">
                <a:solidFill>
                  <a:schemeClr val="tx1"/>
                </a:solidFill>
                <a:latin typeface="+mn-lt"/>
              </a:defRPr>
            </a:lvl6pPr>
            <a:lvl7pPr marL="1828891" indent="0" algn="ctr" defTabSz="3135999" rtl="0" fontAlgn="base">
              <a:spcBef>
                <a:spcPct val="20000"/>
              </a:spcBef>
              <a:spcAft>
                <a:spcPct val="0"/>
              </a:spcAft>
              <a:buNone/>
              <a:defRPr sz="6934">
                <a:solidFill>
                  <a:schemeClr val="tx1"/>
                </a:solidFill>
                <a:latin typeface="+mn-lt"/>
              </a:defRPr>
            </a:lvl7pPr>
            <a:lvl8pPr marL="2133707" indent="0" algn="ctr" defTabSz="3135999" rtl="0" fontAlgn="base">
              <a:spcBef>
                <a:spcPct val="20000"/>
              </a:spcBef>
              <a:spcAft>
                <a:spcPct val="0"/>
              </a:spcAft>
              <a:buNone/>
              <a:defRPr sz="6934">
                <a:solidFill>
                  <a:schemeClr val="tx1"/>
                </a:solidFill>
                <a:latin typeface="+mn-lt"/>
              </a:defRPr>
            </a:lvl8pPr>
            <a:lvl9pPr marL="2438522" indent="0" algn="ctr" defTabSz="3135999" rtl="0" fontAlgn="base">
              <a:spcBef>
                <a:spcPct val="20000"/>
              </a:spcBef>
              <a:spcAft>
                <a:spcPct val="0"/>
              </a:spcAft>
              <a:buNone/>
              <a:defRPr sz="6934">
                <a:solidFill>
                  <a:schemeClr val="tx1"/>
                </a:solidFill>
                <a:latin typeface="+mn-lt"/>
              </a:defRPr>
            </a:lvl9pPr>
          </a:lstStyle>
          <a:p>
            <a:pPr marL="457200" indent="-457200" algn="just">
              <a:buFont typeface="Wingdings" panose="05000000000000000000" pitchFamily="2" charset="2"/>
              <a:buChar char="q"/>
            </a:pPr>
            <a:r>
              <a:rPr lang="en-US" sz="2600" kern="0" dirty="0"/>
              <a:t>Time Performance of </a:t>
            </a:r>
            <a:r>
              <a:rPr lang="en-US" sz="2600" kern="0" dirty="0" smtClean="0"/>
              <a:t>Processor</a:t>
            </a:r>
          </a:p>
          <a:p>
            <a:pPr marL="457200" lvl="1" indent="-457200" algn="just">
              <a:buFont typeface="Arial" panose="020B0604020202020204" pitchFamily="34" charset="0"/>
              <a:buChar char="•"/>
            </a:pPr>
            <a:r>
              <a:rPr lang="en-US" sz="2600" kern="0" dirty="0"/>
              <a:t>Speed of a processor is measured in </a:t>
            </a:r>
            <a:r>
              <a:rPr lang="en-US" sz="2600" i="1" kern="0" dirty="0"/>
              <a:t>cycles per second</a:t>
            </a:r>
            <a:r>
              <a:rPr lang="en-US" sz="2600" kern="0" dirty="0"/>
              <a:t> or clock frequency (</a:t>
            </a:r>
            <a:r>
              <a:rPr lang="en-US" sz="2600" i="1" kern="0" dirty="0"/>
              <a:t>f</a:t>
            </a:r>
            <a:r>
              <a:rPr lang="en-US" sz="2600" kern="0" dirty="0"/>
              <a:t>).</a:t>
            </a:r>
          </a:p>
          <a:p>
            <a:pPr marL="457200" indent="-457200" algn="just">
              <a:buFont typeface="Arial" panose="020B0604020202020204" pitchFamily="34" charset="0"/>
              <a:buChar char="•"/>
            </a:pPr>
            <a:r>
              <a:rPr lang="en-US" sz="2600" kern="0" dirty="0" smtClean="0"/>
              <a:t>Execution time of a program using C clock cycles = C/</a:t>
            </a:r>
            <a:r>
              <a:rPr lang="en-US" sz="2600" i="1" kern="0" dirty="0" smtClean="0"/>
              <a:t>f </a:t>
            </a:r>
            <a:endParaRPr lang="en-US" sz="2600" kern="0" dirty="0"/>
          </a:p>
          <a:p>
            <a:pPr marL="457200" indent="-457200" algn="just">
              <a:buFont typeface="Arial" panose="020B0604020202020204" pitchFamily="34" charset="0"/>
              <a:buChar char="•"/>
            </a:pPr>
            <a:r>
              <a:rPr lang="en-US" sz="2600" kern="0" dirty="0" smtClean="0">
                <a:latin typeface="Arial" panose="020B0604020202020204" pitchFamily="34" charset="0"/>
                <a:cs typeface="Arial" panose="020B0604020202020204" pitchFamily="34" charset="0"/>
              </a:rPr>
              <a:t>Time performance = </a:t>
            </a:r>
            <a:r>
              <a:rPr lang="en-US" sz="2600" i="1" kern="0" dirty="0" smtClean="0"/>
              <a:t>f/C</a:t>
            </a:r>
          </a:p>
          <a:p>
            <a:pPr marL="457200" indent="-457200" algn="just">
              <a:buFont typeface="Wingdings" panose="05000000000000000000" pitchFamily="2" charset="2"/>
              <a:buChar char="q"/>
            </a:pPr>
            <a:r>
              <a:rPr lang="en-US" sz="2600" kern="0" dirty="0" smtClean="0"/>
              <a:t>Energy </a:t>
            </a:r>
            <a:r>
              <a:rPr lang="en-US" sz="2600" kern="0" dirty="0"/>
              <a:t>Performance of a </a:t>
            </a:r>
            <a:r>
              <a:rPr lang="en-US" sz="2600" kern="0" dirty="0" smtClean="0"/>
              <a:t>Processor</a:t>
            </a:r>
          </a:p>
          <a:p>
            <a:pPr marL="457200" indent="-457200" algn="just">
              <a:buFont typeface="Arial" panose="020B0604020202020204" pitchFamily="34" charset="0"/>
              <a:buChar char="•"/>
            </a:pPr>
            <a:r>
              <a:rPr lang="en-US" sz="2600" kern="0" dirty="0" smtClean="0"/>
              <a:t>Efficiency </a:t>
            </a:r>
            <a:r>
              <a:rPr lang="en-US" sz="2600" kern="0" dirty="0"/>
              <a:t>of a processor may be measured in </a:t>
            </a:r>
            <a:r>
              <a:rPr lang="en-US" sz="2600" i="1" kern="0" dirty="0"/>
              <a:t>cycles per </a:t>
            </a:r>
            <a:r>
              <a:rPr lang="en-US" sz="2600" i="1" kern="0" dirty="0" smtClean="0"/>
              <a:t>joule (</a:t>
            </a:r>
            <a:r>
              <a:rPr lang="en-US" sz="2600" i="1" kern="0" dirty="0"/>
              <a:t>1/EPC) </a:t>
            </a:r>
            <a:r>
              <a:rPr lang="en-US" sz="2600" kern="0" dirty="0"/>
              <a:t>or cycle efficiency </a:t>
            </a:r>
            <a:r>
              <a:rPr lang="en-US" sz="2600" kern="0" dirty="0" smtClean="0"/>
              <a:t>(</a:t>
            </a:r>
            <a:r>
              <a:rPr lang="el-GR" sz="2600" kern="0" dirty="0" smtClean="0"/>
              <a:t>η</a:t>
            </a:r>
            <a:r>
              <a:rPr lang="en-US" sz="2600" kern="0" dirty="0" smtClean="0"/>
              <a:t>)</a:t>
            </a:r>
          </a:p>
          <a:p>
            <a:pPr marL="457200" indent="-457200" algn="just">
              <a:buFont typeface="Arial" panose="020B0604020202020204" pitchFamily="34" charset="0"/>
              <a:buChar char="•"/>
            </a:pPr>
            <a:r>
              <a:rPr lang="en-US" sz="2600" kern="0" dirty="0"/>
              <a:t>Energy dissipated by a program using C </a:t>
            </a:r>
            <a:r>
              <a:rPr lang="en-US" sz="2600" kern="0" dirty="0" smtClean="0"/>
              <a:t>clock cycles = C/</a:t>
            </a:r>
            <a:r>
              <a:rPr lang="el-GR" sz="2600" kern="0" dirty="0"/>
              <a:t> </a:t>
            </a:r>
            <a:r>
              <a:rPr lang="el-GR" sz="2600" kern="0" dirty="0" smtClean="0"/>
              <a:t>η</a:t>
            </a:r>
            <a:endParaRPr lang="en-US" sz="2600" kern="0" dirty="0"/>
          </a:p>
          <a:p>
            <a:pPr marL="457200" lvl="1" indent="-457200" algn="just">
              <a:buFont typeface="Arial" panose="020B0604020202020204" pitchFamily="34" charset="0"/>
              <a:buChar char="•"/>
            </a:pPr>
            <a:r>
              <a:rPr lang="en-US" sz="2600" kern="0" dirty="0"/>
              <a:t>Energy performance = </a:t>
            </a:r>
            <a:r>
              <a:rPr lang="el-GR" sz="2600" kern="0" dirty="0"/>
              <a:t>η</a:t>
            </a:r>
            <a:r>
              <a:rPr lang="en-US" sz="2600" kern="0" dirty="0"/>
              <a:t>/C</a:t>
            </a:r>
          </a:p>
          <a:p>
            <a:pPr marL="457200" indent="-457200" algn="just">
              <a:buFont typeface="Arial" panose="020B0604020202020204" pitchFamily="34" charset="0"/>
              <a:buChar char="•"/>
            </a:pPr>
            <a:endParaRPr lang="en-US" sz="2600" kern="0" dirty="0"/>
          </a:p>
          <a:p>
            <a:pPr marL="457200" indent="-457200" algn="just">
              <a:buFont typeface="Wingdings" panose="05000000000000000000" pitchFamily="2" charset="2"/>
              <a:buChar char="q"/>
            </a:pPr>
            <a:endParaRPr lang="en-US" sz="2600" kern="0" dirty="0" smtClean="0">
              <a:latin typeface="Arial" panose="020B0604020202020204" pitchFamily="34" charset="0"/>
              <a:cs typeface="Arial" panose="020B0604020202020204" pitchFamily="34" charset="0"/>
            </a:endParaRPr>
          </a:p>
        </p:txBody>
      </p:sp>
      <p:sp>
        <p:nvSpPr>
          <p:cNvPr id="145" name="Rectangle 16"/>
          <p:cNvSpPr>
            <a:spLocks noChangeArrowheads="1"/>
          </p:cNvSpPr>
          <p:nvPr/>
        </p:nvSpPr>
        <p:spPr bwMode="auto">
          <a:xfrm>
            <a:off x="17722481" y="3009257"/>
            <a:ext cx="7271120" cy="1126229"/>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200" b="1" dirty="0" smtClean="0">
                <a:latin typeface="Gill Sans"/>
              </a:rPr>
              <a:t>Simulation Data of </a:t>
            </a:r>
          </a:p>
          <a:p>
            <a:pPr algn="ctr" defTabSz="3135999"/>
            <a:r>
              <a:rPr lang="en-US" sz="4200" b="1" dirty="0" smtClean="0">
                <a:latin typeface="Gill Sans"/>
              </a:rPr>
              <a:t>Adder </a:t>
            </a:r>
            <a:r>
              <a:rPr lang="en-US" sz="4200" b="1" dirty="0">
                <a:latin typeface="Gill Sans"/>
              </a:rPr>
              <a:t>Circuit </a:t>
            </a:r>
          </a:p>
        </p:txBody>
      </p:sp>
      <p:pic>
        <p:nvPicPr>
          <p:cNvPr id="146" name="Picture 145"/>
          <p:cNvPicPr>
            <a:picLocks noChangeAspect="1"/>
          </p:cNvPicPr>
          <p:nvPr/>
        </p:nvPicPr>
        <p:blipFill>
          <a:blip r:embed="rId6"/>
          <a:stretch>
            <a:fillRect/>
          </a:stretch>
        </p:blipFill>
        <p:spPr>
          <a:xfrm>
            <a:off x="18242050" y="4339550"/>
            <a:ext cx="6526918" cy="2920136"/>
          </a:xfrm>
          <a:prstGeom prst="rect">
            <a:avLst/>
          </a:prstGeom>
        </p:spPr>
      </p:pic>
      <p:pic>
        <p:nvPicPr>
          <p:cNvPr id="147" name="Picture 146"/>
          <p:cNvPicPr>
            <a:picLocks noChangeAspect="1"/>
          </p:cNvPicPr>
          <p:nvPr/>
        </p:nvPicPr>
        <p:blipFill>
          <a:blip r:embed="rId7"/>
          <a:stretch>
            <a:fillRect/>
          </a:stretch>
        </p:blipFill>
        <p:spPr>
          <a:xfrm>
            <a:off x="17462063" y="7349114"/>
            <a:ext cx="4135398" cy="2910358"/>
          </a:xfrm>
          <a:prstGeom prst="rect">
            <a:avLst/>
          </a:prstGeom>
        </p:spPr>
      </p:pic>
      <p:sp>
        <p:nvSpPr>
          <p:cNvPr id="478" name="Rectangle 477"/>
          <p:cNvSpPr/>
          <p:nvPr/>
        </p:nvSpPr>
        <p:spPr>
          <a:xfrm>
            <a:off x="17450634" y="16669052"/>
            <a:ext cx="8126184" cy="830997"/>
          </a:xfrm>
          <a:prstGeom prst="rect">
            <a:avLst/>
          </a:prstGeom>
        </p:spPr>
        <p:txBody>
          <a:bodyPr wrap="square">
            <a:spAutoFit/>
          </a:bodyPr>
          <a:lstStyle/>
          <a:p>
            <a:pPr marL="457200" indent="-457200">
              <a:buFont typeface="Wingdings" panose="05000000000000000000" pitchFamily="2" charset="2"/>
              <a:buChar char="q"/>
            </a:pPr>
            <a:r>
              <a:rPr lang="en-US" sz="2400" dirty="0" smtClean="0">
                <a:latin typeface="+mn-lt"/>
              </a:rPr>
              <a:t>In a p</a:t>
            </a:r>
            <a:r>
              <a:rPr lang="en-US" sz="2400" dirty="0" smtClean="0">
                <a:latin typeface="+mn-lt"/>
              </a:rPr>
              <a:t>ower </a:t>
            </a:r>
            <a:r>
              <a:rPr lang="en-US" sz="2400" dirty="0">
                <a:latin typeface="+mn-lt"/>
              </a:rPr>
              <a:t>constraint </a:t>
            </a:r>
            <a:r>
              <a:rPr lang="en-US" sz="2400" dirty="0" smtClean="0">
                <a:latin typeface="+mn-lt"/>
              </a:rPr>
              <a:t>system, </a:t>
            </a:r>
            <a:r>
              <a:rPr lang="en-US" sz="2400" dirty="0">
                <a:latin typeface="+mn-lt"/>
              </a:rPr>
              <a:t>the </a:t>
            </a:r>
            <a:r>
              <a:rPr lang="en-US" sz="2400" dirty="0" smtClean="0">
                <a:latin typeface="+mn-lt"/>
              </a:rPr>
              <a:t>frequency </a:t>
            </a:r>
            <a:r>
              <a:rPr lang="en-US" sz="2400" i="1" dirty="0" err="1" smtClean="0">
                <a:latin typeface="Times New Roman" panose="02020603050405020304" pitchFamily="18" charset="0"/>
                <a:cs typeface="Times New Roman" panose="02020603050405020304" pitchFamily="18" charset="0"/>
              </a:rPr>
              <a:t>f</a:t>
            </a:r>
            <a:r>
              <a:rPr lang="en-US" sz="1800" i="1" dirty="0" err="1" smtClean="0">
                <a:latin typeface="Times New Roman" panose="02020603050405020304" pitchFamily="18" charset="0"/>
                <a:cs typeface="Times New Roman" panose="02020603050405020304" pitchFamily="18" charset="0"/>
              </a:rPr>
              <a:t>TDP</a:t>
            </a:r>
            <a:r>
              <a:rPr lang="en-US" sz="2400" dirty="0" smtClean="0">
                <a:latin typeface="+mn-lt"/>
              </a:rPr>
              <a:t> </a:t>
            </a:r>
            <a:r>
              <a:rPr lang="en-US" sz="2400" dirty="0">
                <a:latin typeface="+mn-lt"/>
              </a:rPr>
              <a:t>is limited by the maximum allowable power of </a:t>
            </a:r>
            <a:r>
              <a:rPr lang="en-US" sz="2400" dirty="0" smtClean="0">
                <a:latin typeface="+mn-lt"/>
              </a:rPr>
              <a:t>the circuit.</a:t>
            </a:r>
            <a:endParaRPr lang="en-US" sz="2400" dirty="0">
              <a:latin typeface="+mn-lt"/>
            </a:endParaRPr>
          </a:p>
        </p:txBody>
      </p:sp>
      <p:sp>
        <p:nvSpPr>
          <p:cNvPr id="2049" name="Rectangle 2048"/>
          <p:cNvSpPr/>
          <p:nvPr/>
        </p:nvSpPr>
        <p:spPr>
          <a:xfrm>
            <a:off x="17396465" y="17519189"/>
            <a:ext cx="8180353" cy="830997"/>
          </a:xfrm>
          <a:prstGeom prst="rect">
            <a:avLst/>
          </a:prstGeom>
        </p:spPr>
        <p:txBody>
          <a:bodyPr wrap="square">
            <a:spAutoFit/>
          </a:bodyPr>
          <a:lstStyle/>
          <a:p>
            <a:pPr marL="457200" indent="-457200">
              <a:buFont typeface="Wingdings" panose="05000000000000000000" pitchFamily="2" charset="2"/>
              <a:buChar char="q"/>
            </a:pPr>
            <a:r>
              <a:rPr lang="en-US" sz="2400" dirty="0" smtClean="0">
                <a:latin typeface="+mn-lt"/>
              </a:rPr>
              <a:t>In a s</a:t>
            </a:r>
            <a:r>
              <a:rPr lang="en-US" sz="2400" dirty="0" smtClean="0">
                <a:latin typeface="+mn-lt"/>
              </a:rPr>
              <a:t>tructure </a:t>
            </a:r>
            <a:r>
              <a:rPr lang="en-US" sz="2400" dirty="0">
                <a:latin typeface="+mn-lt"/>
              </a:rPr>
              <a:t>constrained system, the frequency </a:t>
            </a:r>
            <a:r>
              <a:rPr lang="en-US" sz="2400" i="1" dirty="0" err="1">
                <a:latin typeface="Times New Roman" panose="02020603050405020304" pitchFamily="18" charset="0"/>
                <a:cs typeface="Times New Roman" panose="02020603050405020304" pitchFamily="18" charset="0"/>
              </a:rPr>
              <a:t>f</a:t>
            </a:r>
            <a:r>
              <a:rPr lang="en-US" sz="1800" i="1" dirty="0" err="1">
                <a:latin typeface="Times New Roman" panose="02020603050405020304" pitchFamily="18" charset="0"/>
                <a:cs typeface="Times New Roman" panose="02020603050405020304" pitchFamily="18" charset="0"/>
              </a:rPr>
              <a:t>max</a:t>
            </a:r>
            <a:r>
              <a:rPr lang="en-US" sz="2400" dirty="0">
                <a:latin typeface="+mn-lt"/>
              </a:rPr>
              <a:t> </a:t>
            </a:r>
            <a:r>
              <a:rPr lang="en-US" sz="2400" dirty="0" smtClean="0">
                <a:latin typeface="+mn-lt"/>
              </a:rPr>
              <a:t>is limited </a:t>
            </a:r>
            <a:r>
              <a:rPr lang="en-US" sz="2400" dirty="0">
                <a:latin typeface="+mn-lt"/>
              </a:rPr>
              <a:t>by the critical path delay of the circuit</a:t>
            </a:r>
          </a:p>
        </p:txBody>
      </p:sp>
      <p:sp>
        <p:nvSpPr>
          <p:cNvPr id="2055" name="Rectangle 2054"/>
          <p:cNvSpPr/>
          <p:nvPr/>
        </p:nvSpPr>
        <p:spPr>
          <a:xfrm>
            <a:off x="17396465" y="19258602"/>
            <a:ext cx="8320709" cy="1569660"/>
          </a:xfrm>
          <a:prstGeom prst="rect">
            <a:avLst/>
          </a:prstGeom>
        </p:spPr>
        <p:txBody>
          <a:bodyPr wrap="square">
            <a:spAutoFit/>
          </a:bodyPr>
          <a:lstStyle/>
          <a:p>
            <a:r>
              <a:rPr lang="en-US" sz="2400" dirty="0">
                <a:latin typeface="+mn-lt"/>
              </a:rPr>
              <a:t>To maximize the performance we find the highest </a:t>
            </a:r>
            <a:r>
              <a:rPr lang="en-US" sz="2400" dirty="0" smtClean="0">
                <a:latin typeface="+mn-lt"/>
              </a:rPr>
              <a:t>frequency, </a:t>
            </a:r>
            <a:r>
              <a:rPr lang="en-US" sz="2400" dirty="0" err="1" smtClean="0">
                <a:latin typeface="+mn-lt"/>
              </a:rPr>
              <a:t>fopt</a:t>
            </a:r>
            <a:r>
              <a:rPr lang="en-US" sz="2400" dirty="0" smtClean="0">
                <a:latin typeface="+mn-lt"/>
              </a:rPr>
              <a:t>  that </a:t>
            </a:r>
            <a:r>
              <a:rPr lang="en-US" sz="2400" dirty="0">
                <a:latin typeface="+mn-lt"/>
              </a:rPr>
              <a:t>would exceed neither the power constraint </a:t>
            </a:r>
            <a:r>
              <a:rPr lang="en-US" sz="2400" dirty="0" smtClean="0">
                <a:latin typeface="+mn-lt"/>
              </a:rPr>
              <a:t>nor the </a:t>
            </a:r>
            <a:r>
              <a:rPr lang="en-US" sz="2400" dirty="0">
                <a:latin typeface="+mn-lt"/>
              </a:rPr>
              <a:t>critical path </a:t>
            </a:r>
            <a:r>
              <a:rPr lang="en-US" sz="2400" dirty="0" smtClean="0">
                <a:latin typeface="+mn-lt"/>
              </a:rPr>
              <a:t>constraint. </a:t>
            </a:r>
            <a:r>
              <a:rPr lang="en-US" sz="2400" dirty="0">
                <a:latin typeface="+mn-lt"/>
              </a:rPr>
              <a:t>At any given voltage </a:t>
            </a:r>
            <a:r>
              <a:rPr lang="en-US" sz="2400" dirty="0" smtClean="0">
                <a:latin typeface="+mn-lt"/>
              </a:rPr>
              <a:t>the optimum </a:t>
            </a:r>
            <a:r>
              <a:rPr lang="en-US" sz="2400" dirty="0">
                <a:latin typeface="+mn-lt"/>
              </a:rPr>
              <a:t>frequency is obtained as,</a:t>
            </a:r>
          </a:p>
        </p:txBody>
      </p:sp>
      <p:pic>
        <p:nvPicPr>
          <p:cNvPr id="2058" name="Picture 2057"/>
          <p:cNvPicPr>
            <a:picLocks noChangeAspect="1"/>
          </p:cNvPicPr>
          <p:nvPr/>
        </p:nvPicPr>
        <p:blipFill>
          <a:blip r:embed="rId8"/>
          <a:stretch>
            <a:fillRect/>
          </a:stretch>
        </p:blipFill>
        <p:spPr>
          <a:xfrm>
            <a:off x="26061640" y="3111301"/>
            <a:ext cx="6577742" cy="3899099"/>
          </a:xfrm>
          <a:prstGeom prst="rect">
            <a:avLst/>
          </a:prstGeom>
        </p:spPr>
      </p:pic>
      <p:sp>
        <p:nvSpPr>
          <p:cNvPr id="154" name="Rectangle 16"/>
          <p:cNvSpPr>
            <a:spLocks noChangeArrowheads="1"/>
          </p:cNvSpPr>
          <p:nvPr/>
        </p:nvSpPr>
        <p:spPr bwMode="auto">
          <a:xfrm>
            <a:off x="25788208" y="7206734"/>
            <a:ext cx="7039422" cy="804111"/>
          </a:xfrm>
          <a:prstGeom prst="rect">
            <a:avLst/>
          </a:prstGeom>
          <a:solidFill>
            <a:schemeClr val="accent1">
              <a:lumMod val="75000"/>
            </a:schemeClr>
          </a:solidFill>
          <a:ln>
            <a:noFill/>
          </a:ln>
          <a:effectLst/>
        </p:spPr>
        <p:txBody>
          <a:bodyPr wrap="none" lIns="91440" tIns="45720" rIns="91440" bIns="45720" anchor="ctr"/>
          <a:lstStyle/>
          <a:p>
            <a:pPr algn="ctr" defTabSz="3135999"/>
            <a:r>
              <a:rPr lang="en-US" sz="4400" b="1" dirty="0" smtClean="0">
                <a:latin typeface="Gill Sans" pitchFamily="34" charset="0"/>
              </a:rPr>
              <a:t>Power Management</a:t>
            </a:r>
            <a:endParaRPr lang="en-US" sz="4400" b="1" dirty="0">
              <a:latin typeface="Gill Sans" pitchFamily="34" charset="0"/>
            </a:endParaRPr>
          </a:p>
        </p:txBody>
      </p:sp>
      <p:pic>
        <p:nvPicPr>
          <p:cNvPr id="2059" name="Picture 2058"/>
          <p:cNvPicPr>
            <a:picLocks noChangeAspect="1"/>
          </p:cNvPicPr>
          <p:nvPr/>
        </p:nvPicPr>
        <p:blipFill>
          <a:blip r:embed="rId9"/>
          <a:stretch>
            <a:fillRect/>
          </a:stretch>
        </p:blipFill>
        <p:spPr>
          <a:xfrm>
            <a:off x="21257980" y="18544658"/>
            <a:ext cx="4119987" cy="555799"/>
          </a:xfrm>
          <a:prstGeom prst="rect">
            <a:avLst/>
          </a:prstGeom>
        </p:spPr>
      </p:pic>
      <p:pic>
        <p:nvPicPr>
          <p:cNvPr id="2060" name="Picture 2059"/>
          <p:cNvPicPr>
            <a:picLocks noChangeAspect="1"/>
          </p:cNvPicPr>
          <p:nvPr/>
        </p:nvPicPr>
        <p:blipFill>
          <a:blip r:embed="rId10"/>
          <a:stretch>
            <a:fillRect/>
          </a:stretch>
        </p:blipFill>
        <p:spPr>
          <a:xfrm>
            <a:off x="22636426" y="14293601"/>
            <a:ext cx="2962607" cy="752475"/>
          </a:xfrm>
          <a:prstGeom prst="rect">
            <a:avLst/>
          </a:prstGeom>
        </p:spPr>
      </p:pic>
      <p:pic>
        <p:nvPicPr>
          <p:cNvPr id="2063" name="Picture 2062"/>
          <p:cNvPicPr>
            <a:picLocks noChangeAspect="1"/>
          </p:cNvPicPr>
          <p:nvPr/>
        </p:nvPicPr>
        <p:blipFill>
          <a:blip r:embed="rId11"/>
          <a:stretch>
            <a:fillRect/>
          </a:stretch>
        </p:blipFill>
        <p:spPr>
          <a:xfrm>
            <a:off x="22631687" y="13510422"/>
            <a:ext cx="2972087" cy="688947"/>
          </a:xfrm>
          <a:prstGeom prst="rect">
            <a:avLst/>
          </a:prstGeom>
        </p:spPr>
      </p:pic>
      <p:pic>
        <p:nvPicPr>
          <p:cNvPr id="2065" name="Picture 2064"/>
          <p:cNvPicPr>
            <a:picLocks noChangeAspect="1"/>
          </p:cNvPicPr>
          <p:nvPr/>
        </p:nvPicPr>
        <p:blipFill>
          <a:blip r:embed="rId12"/>
          <a:stretch>
            <a:fillRect/>
          </a:stretch>
        </p:blipFill>
        <p:spPr>
          <a:xfrm>
            <a:off x="17562571" y="18475856"/>
            <a:ext cx="3429000" cy="723900"/>
          </a:xfrm>
          <a:prstGeom prst="rect">
            <a:avLst/>
          </a:prstGeom>
        </p:spPr>
      </p:pic>
      <p:pic>
        <p:nvPicPr>
          <p:cNvPr id="2067" name="Picture 2066"/>
          <p:cNvPicPr>
            <a:picLocks noChangeAspect="1"/>
          </p:cNvPicPr>
          <p:nvPr/>
        </p:nvPicPr>
        <p:blipFill>
          <a:blip r:embed="rId13"/>
          <a:stretch>
            <a:fillRect/>
          </a:stretch>
        </p:blipFill>
        <p:spPr>
          <a:xfrm>
            <a:off x="19352580" y="20819746"/>
            <a:ext cx="3912402" cy="594590"/>
          </a:xfrm>
          <a:prstGeom prst="rect">
            <a:avLst/>
          </a:prstGeom>
        </p:spPr>
      </p:pic>
      <p:pic>
        <p:nvPicPr>
          <p:cNvPr id="2068" name="Picture 2067"/>
          <p:cNvPicPr>
            <a:picLocks noChangeAspect="1"/>
          </p:cNvPicPr>
          <p:nvPr/>
        </p:nvPicPr>
        <p:blipFill>
          <a:blip r:embed="rId14"/>
          <a:stretch>
            <a:fillRect/>
          </a:stretch>
        </p:blipFill>
        <p:spPr>
          <a:xfrm>
            <a:off x="22622914" y="11880035"/>
            <a:ext cx="3009435" cy="1591196"/>
          </a:xfrm>
          <a:prstGeom prst="rect">
            <a:avLst/>
          </a:prstGeom>
        </p:spPr>
      </p:pic>
      <p:pic>
        <p:nvPicPr>
          <p:cNvPr id="2070" name="Picture 2069"/>
          <p:cNvPicPr>
            <a:picLocks noChangeAspect="1"/>
          </p:cNvPicPr>
          <p:nvPr/>
        </p:nvPicPr>
        <p:blipFill>
          <a:blip r:embed="rId15"/>
          <a:stretch>
            <a:fillRect/>
          </a:stretch>
        </p:blipFill>
        <p:spPr>
          <a:xfrm>
            <a:off x="17456735" y="11874004"/>
            <a:ext cx="5066883" cy="1597227"/>
          </a:xfrm>
          <a:prstGeom prst="rect">
            <a:avLst/>
          </a:prstGeom>
        </p:spPr>
      </p:pic>
      <p:pic>
        <p:nvPicPr>
          <p:cNvPr id="2071" name="Picture 2070"/>
          <p:cNvPicPr>
            <a:picLocks noChangeAspect="1"/>
          </p:cNvPicPr>
          <p:nvPr/>
        </p:nvPicPr>
        <p:blipFill>
          <a:blip r:embed="rId16"/>
          <a:stretch>
            <a:fillRect/>
          </a:stretch>
        </p:blipFill>
        <p:spPr>
          <a:xfrm>
            <a:off x="17446110" y="13510421"/>
            <a:ext cx="5098124" cy="1575341"/>
          </a:xfrm>
          <a:prstGeom prst="rect">
            <a:avLst/>
          </a:prstGeom>
        </p:spPr>
      </p:pic>
      <p:pic>
        <p:nvPicPr>
          <p:cNvPr id="2072" name="Picture 2071"/>
          <p:cNvPicPr>
            <a:picLocks noChangeAspect="1"/>
          </p:cNvPicPr>
          <p:nvPr/>
        </p:nvPicPr>
        <p:blipFill>
          <a:blip r:embed="rId17"/>
          <a:stretch>
            <a:fillRect/>
          </a:stretch>
        </p:blipFill>
        <p:spPr>
          <a:xfrm>
            <a:off x="25917811" y="18475856"/>
            <a:ext cx="6865399" cy="3006871"/>
          </a:xfrm>
          <a:prstGeom prst="rect">
            <a:avLst/>
          </a:prstGeom>
        </p:spPr>
      </p:pic>
      <p:pic>
        <p:nvPicPr>
          <p:cNvPr id="2073" name="Picture 2072"/>
          <p:cNvPicPr>
            <a:picLocks noChangeAspect="1"/>
          </p:cNvPicPr>
          <p:nvPr/>
        </p:nvPicPr>
        <p:blipFill>
          <a:blip r:embed="rId18"/>
          <a:stretch>
            <a:fillRect/>
          </a:stretch>
        </p:blipFill>
        <p:spPr>
          <a:xfrm>
            <a:off x="25927132" y="12572024"/>
            <a:ext cx="6659841" cy="3973038"/>
          </a:xfrm>
          <a:prstGeom prst="rect">
            <a:avLst/>
          </a:prstGeom>
        </p:spPr>
      </p:pic>
      <p:pic>
        <p:nvPicPr>
          <p:cNvPr id="2074" name="Picture 2073"/>
          <p:cNvPicPr>
            <a:picLocks noChangeAspect="1"/>
          </p:cNvPicPr>
          <p:nvPr/>
        </p:nvPicPr>
        <p:blipFill>
          <a:blip r:embed="rId19"/>
          <a:stretch>
            <a:fillRect/>
          </a:stretch>
        </p:blipFill>
        <p:spPr>
          <a:xfrm>
            <a:off x="26101370" y="8168405"/>
            <a:ext cx="6283630" cy="4112574"/>
          </a:xfrm>
          <a:prstGeom prst="rect">
            <a:avLst/>
          </a:prstGeom>
        </p:spPr>
      </p:pic>
      <p:sp>
        <p:nvSpPr>
          <p:cNvPr id="2075" name="Rectangle 2074"/>
          <p:cNvSpPr/>
          <p:nvPr/>
        </p:nvSpPr>
        <p:spPr>
          <a:xfrm>
            <a:off x="25882845" y="16510387"/>
            <a:ext cx="6935329" cy="1569660"/>
          </a:xfrm>
          <a:prstGeom prst="rect">
            <a:avLst/>
          </a:prstGeom>
        </p:spPr>
        <p:txBody>
          <a:bodyPr wrap="square">
            <a:spAutoFit/>
          </a:bodyPr>
          <a:lstStyle/>
          <a:p>
            <a:r>
              <a:rPr lang="en-US" sz="2400" dirty="0" smtClean="0">
                <a:latin typeface="+mn-lt"/>
              </a:rPr>
              <a:t>For p</a:t>
            </a:r>
            <a:r>
              <a:rPr lang="en-US" sz="2400" dirty="0" smtClean="0">
                <a:latin typeface="+mn-lt"/>
              </a:rPr>
              <a:t>rocessor scaled </a:t>
            </a:r>
            <a:r>
              <a:rPr lang="en-US" sz="2400" dirty="0">
                <a:latin typeface="+mn-lt"/>
              </a:rPr>
              <a:t>curves of </a:t>
            </a:r>
            <a:r>
              <a:rPr lang="en-US" sz="2400" i="1" dirty="0" err="1">
                <a:latin typeface="Times New Roman" panose="02020603050405020304" pitchFamily="18" charset="0"/>
                <a:cs typeface="Times New Roman" panose="02020603050405020304" pitchFamily="18" charset="0"/>
              </a:rPr>
              <a:t>f</a:t>
            </a:r>
            <a:r>
              <a:rPr lang="en-US" sz="1800" i="1" dirty="0" err="1">
                <a:latin typeface="Times New Roman" panose="02020603050405020304" pitchFamily="18" charset="0"/>
                <a:cs typeface="Times New Roman" panose="02020603050405020304" pitchFamily="18" charset="0"/>
              </a:rPr>
              <a:t>max</a:t>
            </a:r>
            <a:r>
              <a:rPr lang="en-US" sz="2400" dirty="0">
                <a:latin typeface="+mn-lt"/>
              </a:rPr>
              <a:t> and </a:t>
            </a:r>
            <a:r>
              <a:rPr lang="en-US" sz="2400" i="1" dirty="0" err="1">
                <a:latin typeface="Times New Roman" panose="02020603050405020304" pitchFamily="18" charset="0"/>
                <a:cs typeface="Times New Roman" panose="02020603050405020304" pitchFamily="18" charset="0"/>
              </a:rPr>
              <a:t>f</a:t>
            </a:r>
            <a:r>
              <a:rPr lang="en-US" sz="1400" i="1" dirty="0" err="1">
                <a:latin typeface="Times New Roman" panose="02020603050405020304" pitchFamily="18" charset="0"/>
                <a:cs typeface="Times New Roman" panose="02020603050405020304" pitchFamily="18" charset="0"/>
              </a:rPr>
              <a:t>TDP</a:t>
            </a:r>
            <a:r>
              <a:rPr lang="en-US" sz="2400" dirty="0">
                <a:latin typeface="+mn-lt"/>
              </a:rPr>
              <a:t> at </a:t>
            </a:r>
            <a:r>
              <a:rPr lang="en-US" sz="2400" dirty="0" smtClean="0">
                <a:latin typeface="+mn-lt"/>
              </a:rPr>
              <a:t>various voltages</a:t>
            </a:r>
            <a:r>
              <a:rPr lang="en-US" sz="2400" dirty="0">
                <a:latin typeface="+mn-lt"/>
              </a:rPr>
              <a:t>. The </a:t>
            </a:r>
            <a:r>
              <a:rPr lang="en-US" sz="2400" dirty="0" smtClean="0">
                <a:latin typeface="+mn-lt"/>
              </a:rPr>
              <a:t>exact cross </a:t>
            </a:r>
            <a:r>
              <a:rPr lang="en-US" sz="2400" dirty="0">
                <a:latin typeface="+mn-lt"/>
              </a:rPr>
              <a:t>point </a:t>
            </a:r>
            <a:r>
              <a:rPr lang="en-US" sz="2400" dirty="0" smtClean="0">
                <a:latin typeface="+mn-lt"/>
              </a:rPr>
              <a:t>value </a:t>
            </a:r>
            <a:r>
              <a:rPr lang="en-US" sz="2400" dirty="0">
                <a:latin typeface="+mn-lt"/>
              </a:rPr>
              <a:t>(</a:t>
            </a:r>
            <a:r>
              <a:rPr lang="en-US" sz="2400" i="1" dirty="0" err="1" smtClean="0">
                <a:latin typeface="Times New Roman" panose="02020603050405020304" pitchFamily="18" charset="0"/>
                <a:cs typeface="Times New Roman" panose="02020603050405020304" pitchFamily="18" charset="0"/>
              </a:rPr>
              <a:t>V</a:t>
            </a:r>
            <a:r>
              <a:rPr lang="en-US" sz="1600" i="1" dirty="0" err="1" smtClean="0">
                <a:latin typeface="Times New Roman" panose="02020603050405020304" pitchFamily="18" charset="0"/>
                <a:cs typeface="Times New Roman" panose="02020603050405020304" pitchFamily="18" charset="0"/>
              </a:rPr>
              <a:t>ddop</a:t>
            </a:r>
            <a:r>
              <a:rPr lang="en-US" sz="2400" i="1" dirty="0" smtClean="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f</a:t>
            </a:r>
            <a:r>
              <a:rPr lang="en-US" sz="1800" i="1" dirty="0" err="1">
                <a:latin typeface="Times New Roman" panose="02020603050405020304" pitchFamily="18" charset="0"/>
                <a:cs typeface="Times New Roman" panose="02020603050405020304" pitchFamily="18" charset="0"/>
              </a:rPr>
              <a:t>opt</a:t>
            </a:r>
            <a:r>
              <a:rPr lang="en-US" sz="2400" dirty="0">
                <a:latin typeface="+mn-lt"/>
              </a:rPr>
              <a:t>) is obtained by </a:t>
            </a:r>
            <a:r>
              <a:rPr lang="en-US" sz="2400" dirty="0" smtClean="0">
                <a:latin typeface="+mn-lt"/>
              </a:rPr>
              <a:t>curve fitting </a:t>
            </a:r>
            <a:r>
              <a:rPr lang="en-US" sz="2400" dirty="0">
                <a:latin typeface="+mn-lt"/>
              </a:rPr>
              <a:t>the data with polynomial equations of degree 3.</a:t>
            </a:r>
          </a:p>
        </p:txBody>
      </p:sp>
      <p:pic>
        <p:nvPicPr>
          <p:cNvPr id="2076" name="Picture 2075"/>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0014680" y="15927004"/>
            <a:ext cx="5359574" cy="3401113"/>
          </a:xfrm>
          <a:prstGeom prst="rect">
            <a:avLst/>
          </a:prstGeom>
        </p:spPr>
      </p:pic>
      <p:pic>
        <p:nvPicPr>
          <p:cNvPr id="2077" name="Picture 207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8893570" y="8725610"/>
            <a:ext cx="8123247" cy="2328158"/>
          </a:xfrm>
          <a:prstGeom prst="rect">
            <a:avLst/>
          </a:prstGeom>
        </p:spPr>
      </p:pic>
      <p:pic>
        <p:nvPicPr>
          <p:cNvPr id="48" name="Picture 17" descr="T:\lall_shared\Auburn 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306" y="997093"/>
            <a:ext cx="2127893" cy="19371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1686</TotalTime>
  <Words>552</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Gill Sans</vt:lpstr>
      <vt:lpstr>Times New Roman</vt:lpstr>
      <vt:lpstr>Wingdings</vt:lpstr>
      <vt:lpstr>Wingdings 2</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Example Of A Sample Research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Vishwani Agrawal</cp:lastModifiedBy>
  <cp:revision>196</cp:revision>
  <dcterms:created xsi:type="dcterms:W3CDTF">2004-07-27T19:46:06Z</dcterms:created>
  <dcterms:modified xsi:type="dcterms:W3CDTF">2016-04-23T21:15:00Z</dcterms:modified>
  <cp:category>science research poster</cp:category>
</cp:coreProperties>
</file>